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4660"/>
  </p:normalViewPr>
  <p:slideViewPr>
    <p:cSldViewPr>
      <p:cViewPr varScale="1">
        <p:scale>
          <a:sx n="68" d="100"/>
          <a:sy n="68" d="100"/>
        </p:scale>
        <p:origin x="-14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Título"/>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grpSp>
        <p:nvGrpSpPr>
          <p:cNvPr id="2" name="1 Grupo"/>
          <p:cNvGrpSpPr/>
          <p:nvPr/>
        </p:nvGrpSpPr>
        <p:grpSpPr>
          <a:xfrm>
            <a:off x="-3765" y="4953000"/>
            <a:ext cx="9147765"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7A847CFC-816F-41D0-AAC0-9BF4FEBC753E}" type="datetimeFigureOut">
              <a:rPr lang="es-ES" smtClean="0"/>
              <a:pPr/>
              <a:t>10/05/2014</a:t>
            </a:fld>
            <a:endParaRPr lang="es-ES"/>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ES"/>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132FADFE-3B8F-471C-ABF0-DBC7717ECBBC}"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pPr/>
              <a:t>10/05/2014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
        <p:nvSpPr>
          <p:cNvPr id="7" name="6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pPr/>
              <a:t>10/05/2014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
        <p:nvSpPr>
          <p:cNvPr id="7" name="6 Cheurón"/>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Cheurón"/>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7A847CFC-816F-41D0-AAC0-9BF4FEBC753E}" type="datetimeFigureOut">
              <a:rPr lang="es-ES" smtClean="0"/>
              <a:pPr/>
              <a:t>10/05/2014</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
        <p:nvSpPr>
          <p:cNvPr id="8" name="7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7A847CFC-816F-41D0-AAC0-9BF4FEBC753E}" type="datetimeFigureOut">
              <a:rPr lang="es-ES" smtClean="0"/>
              <a:pPr/>
              <a:t>10/05/2014</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extLst/>
          </a:lstStyle>
          <a:p>
            <a:fld id="{7A847CFC-816F-41D0-AAC0-9BF4FEBC753E}" type="datetimeFigureOut">
              <a:rPr lang="es-ES" smtClean="0"/>
              <a:pPr/>
              <a:t>10/05/2014</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
        <p:nvSpPr>
          <p:cNvPr id="6" name="5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7A847CFC-816F-41D0-AAC0-9BF4FEBC753E}" type="datetimeFigureOut">
              <a:rPr lang="es-ES" smtClean="0"/>
              <a:pPr/>
              <a:t>10/05/2014</a:t>
            </a:fld>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727032" y="6407944"/>
            <a:ext cx="1920240" cy="365760"/>
          </a:xfrm>
        </p:spPr>
        <p:txBody>
          <a:bodyPr/>
          <a:lstStyle>
            <a:extLst/>
          </a:lstStyle>
          <a:p>
            <a:fld id="{7A847CFC-816F-41D0-AAC0-9BF4FEBC753E}" type="datetimeFigureOut">
              <a:rPr lang="es-ES" smtClean="0"/>
              <a:pPr/>
              <a:t>10/05/2014</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smtClean="0"/>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7A847CFC-816F-41D0-AAC0-9BF4FEBC753E}" type="datetimeFigureOut">
              <a:rPr lang="es-ES" smtClean="0"/>
              <a:pPr/>
              <a:t>10/05/2014</a:t>
            </a:fld>
            <a:endParaRPr lang="es-ES"/>
          </a:p>
        </p:txBody>
      </p:sp>
      <p:sp>
        <p:nvSpPr>
          <p:cNvPr id="6" name="5 Marcador de pie de página"/>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s-ES"/>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132FADFE-3B8F-471C-ABF0-DBC7717ECBBC}" type="slidenum">
              <a:rPr lang="es-ES" smtClean="0"/>
              <a:pPr/>
              <a:t>‹Nº›</a:t>
            </a:fld>
            <a:endParaRPr lang="es-ES"/>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smtClean="0"/>
              <a:t>Haga clic para modificar el estilo de título del patrón</a:t>
            </a:r>
            <a:endParaRPr kumimoji="0" lang="en-US"/>
          </a:p>
        </p:txBody>
      </p:sp>
      <p:sp>
        <p:nvSpPr>
          <p:cNvPr id="8" name="7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Triángulo rectángulo"/>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Cheurón"/>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pPr/>
              <a:t>10/05/2014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pPr/>
              <a:t>10/05/2014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Triángulo rectángulo"/>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A847CFC-816F-41D0-AAC0-9BF4FEBC753E}" type="datetimeFigureOut">
              <a:rPr lang="es-ES" smtClean="0"/>
              <a:pPr/>
              <a:t>10/05/2014</a:t>
            </a:fld>
            <a:endParaRPr lang="es-ES"/>
          </a:p>
        </p:txBody>
      </p:sp>
      <p:sp>
        <p:nvSpPr>
          <p:cNvPr id="22" name="21 Marcador de pie de página"/>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s-ES"/>
          </a:p>
        </p:txBody>
      </p:sp>
      <p:sp>
        <p:nvSpPr>
          <p:cNvPr id="18" name="17 Marcador de número de diapositiva"/>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32FADFE-3B8F-471C-ABF0-DBC7717ECBB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pPr algn="ctr"/>
            <a:r>
              <a:rPr lang="es-ES_tradnl" sz="3600" dirty="0" smtClean="0">
                <a:latin typeface="Comic Sans MS" pitchFamily="66" charset="0"/>
              </a:rPr>
              <a:t>LA DIVERSIDAD DE LA MATERIA</a:t>
            </a:r>
            <a:endParaRPr lang="es-ES" sz="3600" dirty="0">
              <a:latin typeface="Comic Sans MS" pitchFamily="66" charset="0"/>
            </a:endParaRPr>
          </a:p>
        </p:txBody>
      </p:sp>
      <p:sp>
        <p:nvSpPr>
          <p:cNvPr id="3" name="2 Subtítulo"/>
          <p:cNvSpPr>
            <a:spLocks noGrp="1"/>
          </p:cNvSpPr>
          <p:nvPr>
            <p:ph type="subTitle" idx="1"/>
          </p:nvPr>
        </p:nvSpPr>
        <p:spPr>
          <a:xfrm>
            <a:off x="1371600" y="4365104"/>
            <a:ext cx="6400800" cy="1273696"/>
          </a:xfrm>
        </p:spPr>
        <p:txBody>
          <a:bodyPr>
            <a:normAutofit/>
          </a:bodyPr>
          <a:lstStyle/>
          <a:p>
            <a:r>
              <a:rPr lang="es-ES_tradnl" dirty="0" smtClean="0">
                <a:latin typeface="Comic Sans MS" pitchFamily="66" charset="0"/>
              </a:rPr>
              <a:t>UNIDAD 2</a:t>
            </a:r>
            <a:endParaRPr lang="es-ES" dirty="0">
              <a:latin typeface="Comic Sans MS"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81000"/>
            <a:ext cx="7772400" cy="743744"/>
          </a:xfrm>
        </p:spPr>
        <p:txBody>
          <a:bodyPr>
            <a:normAutofit/>
          </a:bodyPr>
          <a:lstStyle/>
          <a:p>
            <a:pPr algn="ctr"/>
            <a:r>
              <a:rPr lang="es-ES_tradnl" sz="3600" dirty="0" smtClean="0"/>
              <a:t>¿</a:t>
            </a:r>
            <a:r>
              <a:rPr lang="es-ES_tradnl" sz="3600" dirty="0" smtClean="0">
                <a:latin typeface="Comic Sans MS" pitchFamily="66" charset="0"/>
              </a:rPr>
              <a:t> Qué es la materia?</a:t>
            </a:r>
            <a:endParaRPr lang="es-ES" sz="3600" dirty="0"/>
          </a:p>
        </p:txBody>
      </p:sp>
      <p:sp>
        <p:nvSpPr>
          <p:cNvPr id="3" name="2 Subtítulo"/>
          <p:cNvSpPr>
            <a:spLocks noGrp="1"/>
          </p:cNvSpPr>
          <p:nvPr>
            <p:ph type="subTitle" idx="1"/>
          </p:nvPr>
        </p:nvSpPr>
        <p:spPr>
          <a:xfrm>
            <a:off x="685800" y="1484784"/>
            <a:ext cx="7772400" cy="4824536"/>
          </a:xfrm>
        </p:spPr>
        <p:txBody>
          <a:bodyPr>
            <a:normAutofit/>
          </a:bodyPr>
          <a:lstStyle/>
          <a:p>
            <a:pPr algn="just"/>
            <a:r>
              <a:rPr lang="es-ES_tradnl" sz="2000" dirty="0" smtClean="0">
                <a:latin typeface="Comic Sans MS" pitchFamily="66" charset="0"/>
              </a:rPr>
              <a:t>Todo en el universo, está constituido por materia. La materia tiene </a:t>
            </a:r>
            <a:r>
              <a:rPr lang="es-ES_tradnl" sz="2000" u="sng" dirty="0" smtClean="0">
                <a:latin typeface="Comic Sans MS" pitchFamily="66" charset="0"/>
              </a:rPr>
              <a:t>propiedades generales</a:t>
            </a:r>
            <a:r>
              <a:rPr lang="es-ES_tradnl" sz="2000" dirty="0" smtClean="0">
                <a:latin typeface="Comic Sans MS" pitchFamily="66" charset="0"/>
              </a:rPr>
              <a:t>, como la </a:t>
            </a:r>
            <a:r>
              <a:rPr lang="es-ES_tradnl" sz="2000" u="sng" dirty="0" smtClean="0">
                <a:latin typeface="Comic Sans MS" pitchFamily="66" charset="0"/>
              </a:rPr>
              <a:t>masa</a:t>
            </a:r>
            <a:r>
              <a:rPr lang="es-ES_tradnl" sz="2000" dirty="0" smtClean="0">
                <a:latin typeface="Comic Sans MS" pitchFamily="66" charset="0"/>
              </a:rPr>
              <a:t> y el </a:t>
            </a:r>
            <a:r>
              <a:rPr lang="es-ES_tradnl" sz="2000" u="sng" dirty="0" smtClean="0">
                <a:latin typeface="Comic Sans MS" pitchFamily="66" charset="0"/>
              </a:rPr>
              <a:t>volumen</a:t>
            </a:r>
            <a:r>
              <a:rPr lang="es-ES_tradnl" sz="2000" dirty="0" smtClean="0">
                <a:latin typeface="Comic Sans MS" pitchFamily="66" charset="0"/>
              </a:rPr>
              <a:t>, y </a:t>
            </a:r>
            <a:r>
              <a:rPr lang="es-ES_tradnl" sz="2000" u="sng" dirty="0" smtClean="0">
                <a:latin typeface="Comic Sans MS" pitchFamily="66" charset="0"/>
              </a:rPr>
              <a:t>propiedades características</a:t>
            </a:r>
            <a:r>
              <a:rPr lang="es-ES_tradnl" sz="2000" dirty="0" smtClean="0">
                <a:latin typeface="Comic Sans MS" pitchFamily="66" charset="0"/>
              </a:rPr>
              <a:t>, como la densidad. Otras propiedades características de la materia son la temperatura de fusión y la de ebullición. </a:t>
            </a:r>
          </a:p>
          <a:p>
            <a:pPr algn="ctr"/>
            <a:r>
              <a:rPr lang="es-ES_tradnl" sz="2000" dirty="0" smtClean="0">
                <a:latin typeface="Comic Sans MS" pitchFamily="66" charset="0"/>
              </a:rPr>
              <a:t>CLASIFICACIÓN DE LOS SISTEMAS MATERIALES </a:t>
            </a:r>
          </a:p>
          <a:p>
            <a:pPr algn="just"/>
            <a:r>
              <a:rPr lang="es-ES_tradnl" sz="2000" dirty="0" smtClean="0">
                <a:latin typeface="Comic Sans MS" pitchFamily="66" charset="0"/>
              </a:rPr>
              <a:t>Un sistema material es una porción de materia que se separa para realizar su estudio experimental.</a:t>
            </a:r>
          </a:p>
          <a:p>
            <a:pPr algn="just"/>
            <a:r>
              <a:rPr lang="es-ES_tradnl" sz="2000" dirty="0" smtClean="0">
                <a:latin typeface="Comic Sans MS" pitchFamily="66" charset="0"/>
              </a:rPr>
              <a:t>Los sistemas materiales se pueden clasificar de diferentes maneras según el criterio que se utilice.</a:t>
            </a:r>
            <a:endParaRPr lang="es-ES" sz="2000" dirty="0">
              <a:latin typeface="Comic Sans MS"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1989138"/>
          <a:ext cx="8229600" cy="4401132"/>
        </p:xfrm>
        <a:graphic>
          <a:graphicData uri="http://schemas.openxmlformats.org/drawingml/2006/table">
            <a:tbl>
              <a:tblPr firstRow="1" bandRow="1">
                <a:tableStyleId>{5C22544A-7EE6-4342-B048-85BDC9FD1C3A}</a:tableStyleId>
              </a:tblPr>
              <a:tblGrid>
                <a:gridCol w="2743200"/>
                <a:gridCol w="2743200"/>
                <a:gridCol w="2743200"/>
              </a:tblGrid>
              <a:tr h="774012">
                <a:tc>
                  <a:txBody>
                    <a:bodyPr/>
                    <a:lstStyle/>
                    <a:p>
                      <a:pPr algn="ctr"/>
                      <a:r>
                        <a:rPr lang="es-ES_tradnl" sz="2000" dirty="0" smtClean="0">
                          <a:latin typeface="Comic Sans MS" pitchFamily="66" charset="0"/>
                        </a:rPr>
                        <a:t>ESTADO</a:t>
                      </a:r>
                      <a:endParaRPr lang="es-ES" sz="2000" dirty="0">
                        <a:latin typeface="Comic Sans MS" pitchFamily="66" charset="0"/>
                      </a:endParaRPr>
                    </a:p>
                  </a:txBody>
                  <a:tcPr/>
                </a:tc>
                <a:tc>
                  <a:txBody>
                    <a:bodyPr/>
                    <a:lstStyle/>
                    <a:p>
                      <a:pPr algn="ctr"/>
                      <a:r>
                        <a:rPr lang="es-ES_tradnl" sz="2000" dirty="0" smtClean="0">
                          <a:latin typeface="Comic Sans MS" pitchFamily="66" charset="0"/>
                        </a:rPr>
                        <a:t>PROPIEDADES</a:t>
                      </a:r>
                      <a:endParaRPr lang="es-ES" sz="2000" dirty="0">
                        <a:latin typeface="Comic Sans MS" pitchFamily="66" charset="0"/>
                      </a:endParaRPr>
                    </a:p>
                  </a:txBody>
                  <a:tcPr/>
                </a:tc>
                <a:tc>
                  <a:txBody>
                    <a:bodyPr/>
                    <a:lstStyle/>
                    <a:p>
                      <a:pPr algn="ctr"/>
                      <a:r>
                        <a:rPr lang="es-ES_tradnl" sz="2000" dirty="0" smtClean="0">
                          <a:latin typeface="Comic Sans MS" pitchFamily="66" charset="0"/>
                        </a:rPr>
                        <a:t>EJEMPLOS</a:t>
                      </a:r>
                      <a:endParaRPr lang="es-ES" sz="2000" dirty="0">
                        <a:latin typeface="Comic Sans MS" pitchFamily="66" charset="0"/>
                      </a:endParaRPr>
                    </a:p>
                  </a:txBody>
                  <a:tcPr/>
                </a:tc>
              </a:tr>
              <a:tr h="774012">
                <a:tc>
                  <a:txBody>
                    <a:bodyPr/>
                    <a:lstStyle/>
                    <a:p>
                      <a:pPr algn="ctr"/>
                      <a:r>
                        <a:rPr lang="es-ES_tradnl" sz="2000" dirty="0" smtClean="0">
                          <a:latin typeface="Comic Sans MS" pitchFamily="66" charset="0"/>
                        </a:rPr>
                        <a:t>SÓLIDO</a:t>
                      </a:r>
                      <a:endParaRPr lang="es-ES" sz="2000" dirty="0">
                        <a:latin typeface="Comic Sans MS" pitchFamily="66" charset="0"/>
                      </a:endParaRPr>
                    </a:p>
                  </a:txBody>
                  <a:tcPr/>
                </a:tc>
                <a:tc>
                  <a:txBody>
                    <a:bodyPr/>
                    <a:lstStyle/>
                    <a:p>
                      <a:pPr algn="ctr"/>
                      <a:r>
                        <a:rPr lang="es-ES_tradnl" sz="2000" dirty="0" smtClean="0">
                          <a:latin typeface="Comic Sans MS" pitchFamily="66" charset="0"/>
                        </a:rPr>
                        <a:t>Masa, volumen</a:t>
                      </a:r>
                      <a:r>
                        <a:rPr lang="es-ES_tradnl" sz="2000" baseline="0" dirty="0" smtClean="0">
                          <a:latin typeface="Comic Sans MS" pitchFamily="66" charset="0"/>
                        </a:rPr>
                        <a:t> y forma constantes. No pueden fluir</a:t>
                      </a:r>
                      <a:endParaRPr lang="es-ES" sz="2000" dirty="0">
                        <a:latin typeface="Comic Sans MS" pitchFamily="66" charset="0"/>
                      </a:endParaRPr>
                    </a:p>
                  </a:txBody>
                  <a:tcPr/>
                </a:tc>
                <a:tc>
                  <a:txBody>
                    <a:bodyPr/>
                    <a:lstStyle/>
                    <a:p>
                      <a:pPr algn="ctr"/>
                      <a:r>
                        <a:rPr lang="es-ES_tradnl" sz="2000" dirty="0" smtClean="0">
                          <a:latin typeface="Comic Sans MS" pitchFamily="66" charset="0"/>
                        </a:rPr>
                        <a:t>Hielo, carbón,…</a:t>
                      </a:r>
                      <a:endParaRPr lang="es-ES" sz="2000" dirty="0">
                        <a:latin typeface="Comic Sans MS" pitchFamily="66" charset="0"/>
                      </a:endParaRPr>
                    </a:p>
                  </a:txBody>
                  <a:tcPr/>
                </a:tc>
              </a:tr>
              <a:tr h="774012">
                <a:tc>
                  <a:txBody>
                    <a:bodyPr/>
                    <a:lstStyle/>
                    <a:p>
                      <a:pPr algn="ctr"/>
                      <a:r>
                        <a:rPr lang="es-ES_tradnl" sz="2000" dirty="0" smtClean="0">
                          <a:latin typeface="Comic Sans MS" pitchFamily="66" charset="0"/>
                        </a:rPr>
                        <a:t>LÍQUIDO</a:t>
                      </a:r>
                      <a:endParaRPr lang="es-ES" sz="2000" dirty="0">
                        <a:latin typeface="Comic Sans MS" pitchFamily="66" charset="0"/>
                      </a:endParaRPr>
                    </a:p>
                  </a:txBody>
                  <a:tcPr/>
                </a:tc>
                <a:tc>
                  <a:txBody>
                    <a:bodyPr/>
                    <a:lstStyle/>
                    <a:p>
                      <a:pPr algn="ctr"/>
                      <a:r>
                        <a:rPr lang="es-ES_tradnl" sz="2000" dirty="0" smtClean="0">
                          <a:latin typeface="Comic Sans MS" pitchFamily="66" charset="0"/>
                        </a:rPr>
                        <a:t>Masa y</a:t>
                      </a:r>
                      <a:r>
                        <a:rPr lang="es-ES_tradnl" sz="2000" baseline="0" dirty="0" smtClean="0">
                          <a:latin typeface="Comic Sans MS" pitchFamily="66" charset="0"/>
                        </a:rPr>
                        <a:t> volumen </a:t>
                      </a:r>
                      <a:r>
                        <a:rPr lang="es-ES_tradnl" sz="2000" baseline="0" dirty="0" err="1" smtClean="0">
                          <a:latin typeface="Comic Sans MS" pitchFamily="66" charset="0"/>
                        </a:rPr>
                        <a:t>ctes</a:t>
                      </a:r>
                      <a:r>
                        <a:rPr lang="es-ES_tradnl" sz="2000" baseline="0" dirty="0" smtClean="0">
                          <a:latin typeface="Comic Sans MS" pitchFamily="66" charset="0"/>
                        </a:rPr>
                        <a:t>.</a:t>
                      </a:r>
                    </a:p>
                    <a:p>
                      <a:pPr algn="ctr"/>
                      <a:r>
                        <a:rPr lang="es-ES_tradnl" sz="2000" baseline="0" dirty="0" smtClean="0">
                          <a:latin typeface="Comic Sans MS" pitchFamily="66" charset="0"/>
                        </a:rPr>
                        <a:t>Forma variable.</a:t>
                      </a:r>
                    </a:p>
                    <a:p>
                      <a:pPr algn="ctr"/>
                      <a:r>
                        <a:rPr lang="es-ES_tradnl" sz="2000" baseline="0" dirty="0" smtClean="0">
                          <a:latin typeface="Comic Sans MS" pitchFamily="66" charset="0"/>
                        </a:rPr>
                        <a:t>Pueden fluir.</a:t>
                      </a:r>
                    </a:p>
                    <a:p>
                      <a:pPr algn="ctr"/>
                      <a:endParaRPr lang="es-ES" sz="2000" dirty="0">
                        <a:latin typeface="Comic Sans MS" pitchFamily="66" charset="0"/>
                      </a:endParaRPr>
                    </a:p>
                  </a:txBody>
                  <a:tcPr/>
                </a:tc>
                <a:tc>
                  <a:txBody>
                    <a:bodyPr/>
                    <a:lstStyle/>
                    <a:p>
                      <a:pPr algn="ctr"/>
                      <a:r>
                        <a:rPr lang="es-ES_tradnl" sz="2000" dirty="0" smtClean="0">
                          <a:latin typeface="Comic Sans MS" pitchFamily="66" charset="0"/>
                        </a:rPr>
                        <a:t>Agua, aceite, gasolina,..</a:t>
                      </a:r>
                    </a:p>
                    <a:p>
                      <a:pPr algn="ctr"/>
                      <a:endParaRPr lang="es-ES" sz="2000" dirty="0">
                        <a:latin typeface="Comic Sans MS" pitchFamily="66" charset="0"/>
                      </a:endParaRPr>
                    </a:p>
                  </a:txBody>
                  <a:tcPr/>
                </a:tc>
              </a:tr>
              <a:tr h="774012">
                <a:tc>
                  <a:txBody>
                    <a:bodyPr/>
                    <a:lstStyle/>
                    <a:p>
                      <a:pPr algn="ctr"/>
                      <a:r>
                        <a:rPr lang="es-ES_tradnl" sz="2000" dirty="0" smtClean="0">
                          <a:latin typeface="Comic Sans MS" pitchFamily="66" charset="0"/>
                        </a:rPr>
                        <a:t>GASEOSO</a:t>
                      </a:r>
                      <a:endParaRPr lang="es-ES" sz="2000" dirty="0">
                        <a:latin typeface="Comic Sans MS" pitchFamily="66" charset="0"/>
                      </a:endParaRPr>
                    </a:p>
                  </a:txBody>
                  <a:tcPr/>
                </a:tc>
                <a:tc>
                  <a:txBody>
                    <a:bodyPr/>
                    <a:lstStyle/>
                    <a:p>
                      <a:pPr algn="ctr"/>
                      <a:r>
                        <a:rPr lang="es-ES_tradnl" sz="2000" dirty="0" smtClean="0">
                          <a:latin typeface="Comic Sans MS" pitchFamily="66" charset="0"/>
                        </a:rPr>
                        <a:t>Masa constante</a:t>
                      </a:r>
                    </a:p>
                    <a:p>
                      <a:pPr algn="ctr"/>
                      <a:r>
                        <a:rPr lang="es-ES_tradnl" sz="2000" dirty="0" smtClean="0">
                          <a:latin typeface="Comic Sans MS" pitchFamily="66" charset="0"/>
                        </a:rPr>
                        <a:t>Volumen</a:t>
                      </a:r>
                      <a:r>
                        <a:rPr lang="es-ES_tradnl" sz="2000" baseline="0" dirty="0" smtClean="0">
                          <a:latin typeface="Comic Sans MS" pitchFamily="66" charset="0"/>
                        </a:rPr>
                        <a:t> y forma variables.</a:t>
                      </a:r>
                    </a:p>
                    <a:p>
                      <a:pPr algn="ctr"/>
                      <a:r>
                        <a:rPr lang="es-ES_tradnl" sz="2000" baseline="0" dirty="0" smtClean="0">
                          <a:latin typeface="Comic Sans MS" pitchFamily="66" charset="0"/>
                        </a:rPr>
                        <a:t>Pueden fluir.</a:t>
                      </a:r>
                      <a:endParaRPr lang="es-ES" sz="2000" dirty="0">
                        <a:latin typeface="Comic Sans MS" pitchFamily="66" charset="0"/>
                      </a:endParaRPr>
                    </a:p>
                  </a:txBody>
                  <a:tcPr/>
                </a:tc>
                <a:tc>
                  <a:txBody>
                    <a:bodyPr/>
                    <a:lstStyle/>
                    <a:p>
                      <a:pPr algn="ctr"/>
                      <a:r>
                        <a:rPr lang="es-ES_tradnl" sz="2000" dirty="0" smtClean="0">
                          <a:latin typeface="Comic Sans MS" pitchFamily="66" charset="0"/>
                        </a:rPr>
                        <a:t>Vapor de agua, dióxido</a:t>
                      </a:r>
                      <a:r>
                        <a:rPr lang="es-ES_tradnl" sz="2000" baseline="0" dirty="0" smtClean="0">
                          <a:latin typeface="Comic Sans MS" pitchFamily="66" charset="0"/>
                        </a:rPr>
                        <a:t> de carbono, gas natural,..</a:t>
                      </a:r>
                      <a:endParaRPr lang="es-ES" sz="2000" dirty="0">
                        <a:latin typeface="Comic Sans MS" pitchFamily="66" charset="0"/>
                      </a:endParaRPr>
                    </a:p>
                  </a:txBody>
                  <a:tcPr/>
                </a:tc>
              </a:tr>
            </a:tbl>
          </a:graphicData>
        </a:graphic>
      </p:graphicFrame>
      <p:sp>
        <p:nvSpPr>
          <p:cNvPr id="2" name="1 Título"/>
          <p:cNvSpPr>
            <a:spLocks noGrp="1"/>
          </p:cNvSpPr>
          <p:nvPr>
            <p:ph type="title"/>
          </p:nvPr>
        </p:nvSpPr>
        <p:spPr>
          <a:xfrm>
            <a:off x="457200" y="274638"/>
            <a:ext cx="8229600" cy="1642194"/>
          </a:xfrm>
        </p:spPr>
        <p:txBody>
          <a:bodyPr>
            <a:normAutofit fontScale="90000"/>
          </a:bodyPr>
          <a:lstStyle/>
          <a:p>
            <a:pPr algn="ctr"/>
            <a:r>
              <a:rPr lang="es-ES_tradnl" sz="3600" dirty="0" smtClean="0">
                <a:latin typeface="Comic Sans MS" pitchFamily="66" charset="0"/>
              </a:rPr>
              <a:t>CLASIFICACIÓN SEGÚN EL ESTADO DE AGREGACIÓN: SÓLIDOS, LÍQUIDOS Y GASES</a:t>
            </a:r>
            <a:endParaRPr lang="es-ES" sz="3600" dirty="0">
              <a:latin typeface="Comic Sans MS" pitchFamily="66"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10000"/>
          </a:bodyPr>
          <a:lstStyle/>
          <a:p>
            <a:pPr algn="just"/>
            <a:r>
              <a:rPr lang="es-ES_tradnl" sz="2000" dirty="0" smtClean="0">
                <a:latin typeface="Comic Sans MS" pitchFamily="66" charset="0"/>
              </a:rPr>
              <a:t>Un material </a:t>
            </a:r>
            <a:r>
              <a:rPr lang="es-ES_tradnl" sz="2000" dirty="0" err="1" smtClean="0">
                <a:latin typeface="Comic Sans MS" pitchFamily="66" charset="0"/>
              </a:rPr>
              <a:t>material</a:t>
            </a:r>
            <a:r>
              <a:rPr lang="es-ES_tradnl" sz="2000" dirty="0" smtClean="0">
                <a:latin typeface="Comic Sans MS" pitchFamily="66" charset="0"/>
              </a:rPr>
              <a:t> heterogéneo es aquel que no presenta un aspecto uniforme en todos sus puntos.</a:t>
            </a:r>
          </a:p>
          <a:p>
            <a:pPr algn="just"/>
            <a:r>
              <a:rPr lang="es-ES_tradnl" sz="2000" dirty="0" smtClean="0">
                <a:latin typeface="Comic Sans MS" pitchFamily="66" charset="0"/>
              </a:rPr>
              <a:t>Un material </a:t>
            </a:r>
            <a:r>
              <a:rPr lang="es-ES_tradnl" sz="2000" dirty="0" err="1" smtClean="0">
                <a:latin typeface="Comic Sans MS" pitchFamily="66" charset="0"/>
              </a:rPr>
              <a:t>material</a:t>
            </a:r>
            <a:r>
              <a:rPr lang="es-ES_tradnl" sz="2000" dirty="0" smtClean="0">
                <a:latin typeface="Comic Sans MS" pitchFamily="66" charset="0"/>
              </a:rPr>
              <a:t> </a:t>
            </a:r>
            <a:r>
              <a:rPr lang="es-ES_tradnl" sz="2000" dirty="0" smtClean="0">
                <a:latin typeface="Comic Sans MS" pitchFamily="66" charset="0"/>
              </a:rPr>
              <a:t>homogéneo </a:t>
            </a:r>
            <a:r>
              <a:rPr lang="es-ES_tradnl" sz="2000" dirty="0" smtClean="0">
                <a:latin typeface="Comic Sans MS" pitchFamily="66" charset="0"/>
              </a:rPr>
              <a:t>es aquel que </a:t>
            </a:r>
            <a:r>
              <a:rPr lang="es-ES_tradnl" sz="2000" dirty="0" smtClean="0">
                <a:latin typeface="Comic Sans MS" pitchFamily="66" charset="0"/>
              </a:rPr>
              <a:t>presenta </a:t>
            </a:r>
            <a:r>
              <a:rPr lang="es-ES_tradnl" sz="2000" dirty="0" smtClean="0">
                <a:latin typeface="Comic Sans MS" pitchFamily="66" charset="0"/>
              </a:rPr>
              <a:t>un aspecto </a:t>
            </a:r>
            <a:r>
              <a:rPr lang="es-ES_tradnl" sz="2000" dirty="0" smtClean="0">
                <a:latin typeface="Comic Sans MS" pitchFamily="66" charset="0"/>
              </a:rPr>
              <a:t>uniforme </a:t>
            </a:r>
            <a:r>
              <a:rPr lang="es-ES_tradnl" sz="2000" dirty="0" smtClean="0">
                <a:latin typeface="Comic Sans MS" pitchFamily="66" charset="0"/>
              </a:rPr>
              <a:t>en todos sus puntos</a:t>
            </a:r>
            <a:r>
              <a:rPr lang="es-ES_tradnl" sz="2000" dirty="0" smtClean="0">
                <a:latin typeface="Comic Sans MS" pitchFamily="66" charset="0"/>
              </a:rPr>
              <a:t>.</a:t>
            </a:r>
          </a:p>
          <a:p>
            <a:pPr algn="just"/>
            <a:endParaRPr lang="es-ES_tradnl" sz="2000" dirty="0" smtClean="0">
              <a:latin typeface="Comic Sans MS" pitchFamily="66" charset="0"/>
            </a:endParaRPr>
          </a:p>
          <a:p>
            <a:pPr algn="ctr">
              <a:buNone/>
            </a:pPr>
            <a:r>
              <a:rPr lang="es-ES_tradnl" sz="3000" b="1" dirty="0" smtClean="0">
                <a:latin typeface="Comic Sans MS" pitchFamily="66" charset="0"/>
              </a:rPr>
              <a:t> </a:t>
            </a:r>
            <a:r>
              <a:rPr lang="es-ES_tradnl" sz="3000" b="1" dirty="0" smtClean="0">
                <a:latin typeface="Comic Sans MS" pitchFamily="66" charset="0"/>
              </a:rPr>
              <a:t>CARACTERÍSTICAS DE LAS MEZCLAS HETEROGÉNEAS</a:t>
            </a:r>
          </a:p>
          <a:p>
            <a:pPr algn="ctr">
              <a:buNone/>
            </a:pPr>
            <a:endParaRPr lang="es-ES_tradnl" sz="2000" dirty="0" smtClean="0">
              <a:latin typeface="Comic Sans MS" pitchFamily="66" charset="0"/>
            </a:endParaRPr>
          </a:p>
          <a:p>
            <a:pPr algn="just">
              <a:buNone/>
            </a:pPr>
            <a:r>
              <a:rPr lang="es-ES_tradnl" sz="2000" dirty="0" smtClean="0">
                <a:latin typeface="Comic Sans MS" pitchFamily="66" charset="0"/>
              </a:rPr>
              <a:t>La proporción en la que se encuentran las diversas sustancias que forman parte de una mezcla heterogénea es variable.</a:t>
            </a:r>
          </a:p>
          <a:p>
            <a:pPr algn="just">
              <a:buNone/>
            </a:pPr>
            <a:r>
              <a:rPr lang="es-ES_tradnl" sz="2000" dirty="0" smtClean="0">
                <a:latin typeface="Comic Sans MS" pitchFamily="66" charset="0"/>
              </a:rPr>
              <a:t>Los componentes de una mezcla heterogénea no modifican su naturaleza ni sus propiedades por el hecho de estar mezclados.</a:t>
            </a:r>
          </a:p>
          <a:p>
            <a:pPr algn="just">
              <a:buNone/>
            </a:pPr>
            <a:r>
              <a:rPr lang="es-ES_tradnl" sz="2000" dirty="0" smtClean="0">
                <a:latin typeface="Comic Sans MS" pitchFamily="66" charset="0"/>
              </a:rPr>
              <a:t>Los componentes de una mezcla heterogénea conservan todas sus propiedades.</a:t>
            </a:r>
            <a:endParaRPr lang="es-ES_tradnl" sz="2000" dirty="0" smtClean="0">
              <a:latin typeface="Comic Sans MS" pitchFamily="66" charset="0"/>
            </a:endParaRPr>
          </a:p>
          <a:p>
            <a:endParaRPr lang="es-ES" sz="2000" dirty="0">
              <a:latin typeface="Comic Sans MS" pitchFamily="66" charset="0"/>
            </a:endParaRPr>
          </a:p>
        </p:txBody>
      </p:sp>
      <p:sp>
        <p:nvSpPr>
          <p:cNvPr id="2" name="1 Título"/>
          <p:cNvSpPr>
            <a:spLocks noGrp="1"/>
          </p:cNvSpPr>
          <p:nvPr>
            <p:ph type="title"/>
          </p:nvPr>
        </p:nvSpPr>
        <p:spPr/>
        <p:txBody>
          <a:bodyPr>
            <a:normAutofit fontScale="90000"/>
          </a:bodyPr>
          <a:lstStyle/>
          <a:p>
            <a:pPr algn="ctr"/>
            <a:r>
              <a:rPr lang="es-ES_tradnl" sz="3600" dirty="0" smtClean="0">
                <a:latin typeface="Comic Sans MS" pitchFamily="66" charset="0"/>
              </a:rPr>
              <a:t>CLASIFICACIÓN DE LOS SISTEMAS MATERIALES SEGÚN SU ASPECTO</a:t>
            </a:r>
            <a:endParaRPr lang="es-ES" sz="3600" dirty="0">
              <a:latin typeface="Comic Sans MS"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44824"/>
            <a:ext cx="8229600" cy="4162467"/>
          </a:xfrm>
        </p:spPr>
        <p:txBody>
          <a:bodyPr>
            <a:normAutofit lnSpcReduction="10000"/>
          </a:bodyPr>
          <a:lstStyle/>
          <a:p>
            <a:r>
              <a:rPr lang="es-ES_tradnl" sz="2000" dirty="0" smtClean="0">
                <a:latin typeface="Comic Sans MS" pitchFamily="66" charset="0"/>
              </a:rPr>
              <a:t>Para saber si un sistema material homogéneo está constituido por uno o más componentes, recurriremos al estudio de las propiedades características de la materia: la densidad y las temperaturas de fusión y de ebullición.</a:t>
            </a:r>
          </a:p>
          <a:p>
            <a:endParaRPr lang="es-ES_tradnl" sz="2000" dirty="0" smtClean="0">
              <a:latin typeface="Comic Sans MS" pitchFamily="66" charset="0"/>
            </a:endParaRPr>
          </a:p>
          <a:p>
            <a:r>
              <a:rPr lang="es-ES_tradnl" sz="2000" dirty="0" smtClean="0">
                <a:latin typeface="Comic Sans MS" pitchFamily="66" charset="0"/>
              </a:rPr>
              <a:t>Si las sustancias pueden ser separadas por métodos físicos se trata de una mezcla homogénea o disolución.</a:t>
            </a:r>
          </a:p>
          <a:p>
            <a:endParaRPr lang="es-ES_tradnl" sz="2000" dirty="0" smtClean="0">
              <a:latin typeface="Comic Sans MS" pitchFamily="66" charset="0"/>
            </a:endParaRPr>
          </a:p>
          <a:p>
            <a:r>
              <a:rPr lang="es-ES_tradnl" sz="2000" dirty="0" smtClean="0">
                <a:latin typeface="Comic Sans MS" pitchFamily="66" charset="0"/>
              </a:rPr>
              <a:t>La proporción en la que se encuentran las sustancias que componen una disolución es variable.</a:t>
            </a:r>
          </a:p>
          <a:p>
            <a:endParaRPr lang="es-ES_tradnl" sz="2000" dirty="0" smtClean="0">
              <a:latin typeface="Comic Sans MS" pitchFamily="66" charset="0"/>
            </a:endParaRPr>
          </a:p>
          <a:p>
            <a:r>
              <a:rPr lang="es-ES_tradnl" sz="2000" dirty="0" smtClean="0">
                <a:latin typeface="Comic Sans MS" pitchFamily="66" charset="0"/>
              </a:rPr>
              <a:t>Las sustancias puras tienen una composición y unas propiedades características constantes.</a:t>
            </a:r>
          </a:p>
        </p:txBody>
      </p:sp>
      <p:sp>
        <p:nvSpPr>
          <p:cNvPr id="2" name="1 Título"/>
          <p:cNvSpPr>
            <a:spLocks noGrp="1"/>
          </p:cNvSpPr>
          <p:nvPr>
            <p:ph type="title"/>
          </p:nvPr>
        </p:nvSpPr>
        <p:spPr>
          <a:xfrm>
            <a:off x="457200" y="274638"/>
            <a:ext cx="8229600" cy="1498178"/>
          </a:xfrm>
        </p:spPr>
        <p:txBody>
          <a:bodyPr>
            <a:normAutofit fontScale="90000"/>
          </a:bodyPr>
          <a:lstStyle/>
          <a:p>
            <a:pPr algn="ctr"/>
            <a:r>
              <a:rPr lang="es-ES_tradnl" sz="3600" dirty="0" smtClean="0">
                <a:latin typeface="Comic Sans MS" pitchFamily="66" charset="0"/>
              </a:rPr>
              <a:t>CLASIFICACIÓN DE LOS SISTEMAS MATERIALES HOMOGÉNEOS</a:t>
            </a:r>
            <a:endParaRPr lang="es-ES" sz="3600" dirty="0">
              <a:latin typeface="Comic Sans MS"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r>
              <a:rPr lang="es-ES_tradnl" sz="2000" dirty="0" smtClean="0">
                <a:latin typeface="Comic Sans MS" pitchFamily="66" charset="0"/>
              </a:rPr>
              <a:t>Un compuesto se puede descomponer mediante procedimientos químicos en las sustancias simples que lo constituyen.</a:t>
            </a:r>
          </a:p>
          <a:p>
            <a:r>
              <a:rPr lang="es-ES_tradnl" sz="2000" dirty="0" smtClean="0">
                <a:latin typeface="Comic Sans MS" pitchFamily="66" charset="0"/>
              </a:rPr>
              <a:t>Una sustancia simple es una sustancia pura que no pueden descomponerse en otras sustancias más sencillas por procedimientos químicos ordinarios.</a:t>
            </a:r>
            <a:endParaRPr lang="es-ES_tradnl" sz="2000" dirty="0" smtClean="0">
              <a:latin typeface="Comic Sans MS" pitchFamily="66" charset="0"/>
            </a:endParaRPr>
          </a:p>
          <a:p>
            <a:r>
              <a:rPr lang="es-ES_tradnl" sz="2000" dirty="0" smtClean="0">
                <a:latin typeface="Comic Sans MS" pitchFamily="66" charset="0"/>
              </a:rPr>
              <a:t>Una sustancia simple es una sustancia pura que está formada por un único tipo de elemento.</a:t>
            </a:r>
            <a:endParaRPr lang="es-ES_tradnl" sz="2000" dirty="0" smtClean="0">
              <a:latin typeface="Comic Sans MS" pitchFamily="66" charset="0"/>
            </a:endParaRPr>
          </a:p>
          <a:p>
            <a:r>
              <a:rPr lang="es-ES_tradnl" sz="2000" dirty="0" smtClean="0">
                <a:latin typeface="Comic Sans MS" pitchFamily="66" charset="0"/>
              </a:rPr>
              <a:t>Un compuesto es una sustancia pura formada por dos o más elementos combinados siempre en proporciones fijas.</a:t>
            </a:r>
          </a:p>
          <a:p>
            <a:pPr algn="ctr">
              <a:buNone/>
            </a:pPr>
            <a:r>
              <a:rPr lang="es-ES_tradnl" sz="2000" dirty="0" smtClean="0">
                <a:latin typeface="Comic Sans MS" pitchFamily="66" charset="0"/>
              </a:rPr>
              <a:t>MÉTODOS QUÍMICOS DE SEPARACIÓN</a:t>
            </a:r>
          </a:p>
          <a:p>
            <a:pPr algn="just">
              <a:buNone/>
            </a:pPr>
            <a:r>
              <a:rPr lang="es-ES_tradnl" sz="2000" dirty="0" smtClean="0">
                <a:latin typeface="Comic Sans MS" pitchFamily="66" charset="0"/>
              </a:rPr>
              <a:t> 	</a:t>
            </a:r>
            <a:r>
              <a:rPr lang="es-ES_tradnl" sz="2000" dirty="0" smtClean="0">
                <a:latin typeface="Comic Sans MS" pitchFamily="66" charset="0"/>
              </a:rPr>
              <a:t>	   - Descomposición Térmica</a:t>
            </a:r>
          </a:p>
          <a:p>
            <a:pPr algn="just">
              <a:buNone/>
            </a:pPr>
            <a:r>
              <a:rPr lang="es-ES_tradnl" sz="2000" dirty="0" smtClean="0">
                <a:latin typeface="Comic Sans MS" pitchFamily="66" charset="0"/>
              </a:rPr>
              <a:t>	</a:t>
            </a:r>
            <a:r>
              <a:rPr lang="es-ES_tradnl" sz="2000" dirty="0" smtClean="0">
                <a:latin typeface="Comic Sans MS" pitchFamily="66" charset="0"/>
              </a:rPr>
              <a:t>	   - Descomposición por la luz</a:t>
            </a:r>
          </a:p>
        </p:txBody>
      </p:sp>
      <p:sp>
        <p:nvSpPr>
          <p:cNvPr id="2" name="1 Título"/>
          <p:cNvSpPr>
            <a:spLocks noGrp="1"/>
          </p:cNvSpPr>
          <p:nvPr>
            <p:ph type="title"/>
          </p:nvPr>
        </p:nvSpPr>
        <p:spPr/>
        <p:txBody>
          <a:bodyPr>
            <a:normAutofit fontScale="90000"/>
          </a:bodyPr>
          <a:lstStyle/>
          <a:p>
            <a:pPr algn="ctr"/>
            <a:r>
              <a:rPr lang="es-ES_tradnl" sz="3600" dirty="0" smtClean="0">
                <a:latin typeface="Comic Sans MS" pitchFamily="66" charset="0"/>
              </a:rPr>
              <a:t>SUSTANCIAS PURAS: SUSTANCIAS SIMPLES Y COMPUESTOS</a:t>
            </a:r>
            <a:endParaRPr lang="es-ES" sz="3600" dirty="0">
              <a:latin typeface="Comic Sans MS"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r>
              <a:rPr lang="es-ES_tradnl" sz="2000" dirty="0" smtClean="0">
                <a:latin typeface="Comic Sans MS" pitchFamily="66" charset="0"/>
              </a:rPr>
              <a:t>Cada componente de una mezcla heterogénea conserva sus propiedades características, que pueden aprovecharse para su separación. </a:t>
            </a:r>
          </a:p>
          <a:p>
            <a:pPr algn="just"/>
            <a:r>
              <a:rPr lang="es-ES_tradnl" sz="2000" dirty="0" smtClean="0">
                <a:latin typeface="Comic Sans MS" pitchFamily="66" charset="0"/>
              </a:rPr>
              <a:t>Los componentes de una mezcla heterogénea se separan utilizando procedimientos físicos como:</a:t>
            </a:r>
          </a:p>
          <a:p>
            <a:pPr marL="566928" indent="-457200" algn="just">
              <a:buFont typeface="+mj-lt"/>
              <a:buAutoNum type="alphaLcParenR"/>
            </a:pPr>
            <a:r>
              <a:rPr lang="es-ES_tradnl" sz="2000" dirty="0" smtClean="0">
                <a:latin typeface="Comic Sans MS" pitchFamily="66" charset="0"/>
              </a:rPr>
              <a:t>FILTRACIÓN: Se utiliza para separar un líquido de un sólido insoluble como el agua y la arena.</a:t>
            </a:r>
          </a:p>
          <a:p>
            <a:pPr marL="566928" indent="-457200" algn="just">
              <a:buFont typeface="+mj-lt"/>
              <a:buAutoNum type="alphaLcParenR"/>
            </a:pPr>
            <a:r>
              <a:rPr lang="es-ES_tradnl" sz="2000" dirty="0" smtClean="0">
                <a:latin typeface="Comic Sans MS" pitchFamily="66" charset="0"/>
              </a:rPr>
              <a:t>Decantación: Se separan dos líquidos no miscibles y que tienen distinta densidad, como el agua y el aceite o el agua y el </a:t>
            </a:r>
            <a:r>
              <a:rPr lang="es-ES_tradnl" sz="2000" dirty="0" err="1" smtClean="0">
                <a:latin typeface="Comic Sans MS" pitchFamily="66" charset="0"/>
              </a:rPr>
              <a:t>tetracloruro</a:t>
            </a:r>
            <a:r>
              <a:rPr lang="es-ES_tradnl" sz="2000" dirty="0" smtClean="0">
                <a:latin typeface="Comic Sans MS" pitchFamily="66" charset="0"/>
              </a:rPr>
              <a:t> de carbono.</a:t>
            </a:r>
          </a:p>
          <a:p>
            <a:pPr marL="566928" indent="-457200" algn="just">
              <a:buFont typeface="+mj-lt"/>
              <a:buAutoNum type="alphaLcParenR"/>
            </a:pPr>
            <a:r>
              <a:rPr lang="es-ES_tradnl" sz="2000" dirty="0" smtClean="0">
                <a:latin typeface="Comic Sans MS" pitchFamily="66" charset="0"/>
              </a:rPr>
              <a:t>Separación magnética: Sirve para separar sustancias sólidas magnéticas.</a:t>
            </a:r>
          </a:p>
          <a:p>
            <a:pPr marL="566928" indent="-457200" algn="just">
              <a:buFont typeface="+mj-lt"/>
              <a:buAutoNum type="alphaLcParenR"/>
            </a:pPr>
            <a:endParaRPr lang="es-ES" sz="2000" dirty="0">
              <a:latin typeface="Comic Sans MS" pitchFamily="66" charset="0"/>
            </a:endParaRPr>
          </a:p>
        </p:txBody>
      </p:sp>
      <p:sp>
        <p:nvSpPr>
          <p:cNvPr id="2" name="1 Título"/>
          <p:cNvSpPr>
            <a:spLocks noGrp="1"/>
          </p:cNvSpPr>
          <p:nvPr>
            <p:ph type="title"/>
          </p:nvPr>
        </p:nvSpPr>
        <p:spPr>
          <a:xfrm>
            <a:off x="539552" y="332656"/>
            <a:ext cx="8229600" cy="1143000"/>
          </a:xfrm>
        </p:spPr>
        <p:txBody>
          <a:bodyPr>
            <a:noAutofit/>
          </a:bodyPr>
          <a:lstStyle/>
          <a:p>
            <a:pPr algn="ctr"/>
            <a:r>
              <a:rPr lang="es-ES_tradnl" sz="3600" dirty="0" smtClean="0">
                <a:latin typeface="Comic Sans MS" pitchFamily="66" charset="0"/>
              </a:rPr>
              <a:t>SEPARACIÓN ENTRE LAS MEZCLAS HETEROGÉNEAS</a:t>
            </a:r>
            <a:endParaRPr lang="es-ES" sz="3600" dirty="0">
              <a:latin typeface="Comic Sans MS" pitchFamily="66"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buNone/>
            </a:pPr>
            <a:r>
              <a:rPr lang="es-ES_tradnl" sz="2000" dirty="0" smtClean="0">
                <a:latin typeface="Comic Sans MS" pitchFamily="66" charset="0"/>
              </a:rPr>
              <a:t>Una disolución es una mezcla homogénea y uniforme, formada por dos o más sustancias puras en proporciones variable.</a:t>
            </a:r>
          </a:p>
          <a:p>
            <a:pPr>
              <a:buNone/>
            </a:pPr>
            <a:r>
              <a:rPr lang="es-ES_tradnl" sz="2000" dirty="0" smtClean="0">
                <a:latin typeface="Comic Sans MS" pitchFamily="66" charset="0"/>
              </a:rPr>
              <a:t>En las disoluciones, generalmente, el componente que se encuentra en mayor cantidad se denomina disolvente, y el que está en menor cantidad, soluto.</a:t>
            </a:r>
          </a:p>
          <a:p>
            <a:pPr>
              <a:buNone/>
            </a:pPr>
            <a:endParaRPr lang="es-ES_tradnl" sz="2000" dirty="0" smtClean="0">
              <a:latin typeface="Comic Sans MS" pitchFamily="66" charset="0"/>
            </a:endParaRPr>
          </a:p>
          <a:p>
            <a:pPr algn="ctr">
              <a:buNone/>
            </a:pPr>
            <a:r>
              <a:rPr lang="es-ES_tradnl" sz="2800" dirty="0" smtClean="0">
                <a:latin typeface="Comic Sans MS" pitchFamily="66" charset="0"/>
              </a:rPr>
              <a:t>CONCENTRACIÓN DE UNA DISOLUCIÓN</a:t>
            </a:r>
          </a:p>
          <a:p>
            <a:pPr algn="just">
              <a:buNone/>
            </a:pPr>
            <a:r>
              <a:rPr lang="es-ES_tradnl" sz="2000" dirty="0" smtClean="0">
                <a:latin typeface="Comic Sans MS" pitchFamily="66" charset="0"/>
              </a:rPr>
              <a:t>La concentración de una disolución es la cantidad de soluto que hay disuelto en una determinada cantidad de disolvente o en una determinada cantidad de disolución.</a:t>
            </a:r>
          </a:p>
          <a:p>
            <a:pPr algn="just">
              <a:buNone/>
            </a:pPr>
            <a:endParaRPr lang="es-ES_tradnl" sz="2800" dirty="0" smtClean="0">
              <a:latin typeface="Comic Sans MS" pitchFamily="66" charset="0"/>
            </a:endParaRPr>
          </a:p>
          <a:p>
            <a:pPr algn="just">
              <a:buNone/>
            </a:pPr>
            <a:endParaRPr lang="es-ES_tradnl" sz="2000" dirty="0" smtClean="0">
              <a:latin typeface="Comic Sans MS" pitchFamily="66" charset="0"/>
            </a:endParaRPr>
          </a:p>
          <a:p>
            <a:pPr>
              <a:buNone/>
            </a:pPr>
            <a:endParaRPr lang="es-ES_tradnl" sz="2000" dirty="0" smtClean="0">
              <a:latin typeface="Comic Sans MS" pitchFamily="66" charset="0"/>
            </a:endParaRPr>
          </a:p>
        </p:txBody>
      </p:sp>
      <p:sp>
        <p:nvSpPr>
          <p:cNvPr id="2" name="1 Título"/>
          <p:cNvSpPr>
            <a:spLocks noGrp="1"/>
          </p:cNvSpPr>
          <p:nvPr>
            <p:ph type="title"/>
          </p:nvPr>
        </p:nvSpPr>
        <p:spPr/>
        <p:txBody>
          <a:bodyPr>
            <a:normAutofit/>
          </a:bodyPr>
          <a:lstStyle/>
          <a:p>
            <a:pPr algn="ctr"/>
            <a:r>
              <a:rPr lang="es-ES_tradnl" sz="3600" dirty="0" smtClean="0">
                <a:latin typeface="Comic Sans MS" pitchFamily="66" charset="0"/>
              </a:rPr>
              <a:t>LAS DISOLUCIONES</a:t>
            </a:r>
            <a:endParaRPr lang="es-ES" sz="3600" dirty="0">
              <a:latin typeface="Comic Sans MS" pitchFamily="66"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8229600" cy="5472608"/>
          </a:xfrm>
        </p:spPr>
        <p:txBody>
          <a:bodyPr>
            <a:normAutofit/>
          </a:bodyPr>
          <a:lstStyle/>
          <a:p>
            <a:pPr>
              <a:buNone/>
            </a:pPr>
            <a:endParaRPr lang="es-ES" dirty="0" smtClean="0"/>
          </a:p>
          <a:p>
            <a:pPr>
              <a:buNone/>
            </a:pPr>
            <a:r>
              <a:rPr lang="es-ES_tradnl" sz="2000" dirty="0" smtClean="0">
                <a:latin typeface="Comic Sans MS" pitchFamily="66" charset="0"/>
              </a:rPr>
              <a:t>                                          masa de soluto(g)</a:t>
            </a:r>
          </a:p>
          <a:p>
            <a:pPr>
              <a:buNone/>
            </a:pPr>
            <a:r>
              <a:rPr lang="es-ES_tradnl" sz="2000" dirty="0" smtClean="0">
                <a:latin typeface="Comic Sans MS" pitchFamily="66" charset="0"/>
              </a:rPr>
              <a:t>    % en masa de soluto= --------------------------  x 100</a:t>
            </a:r>
          </a:p>
          <a:p>
            <a:pPr>
              <a:buNone/>
            </a:pPr>
            <a:r>
              <a:rPr lang="es-ES_tradnl" sz="2000" dirty="0" smtClean="0">
                <a:latin typeface="Comic Sans MS" pitchFamily="66" charset="0"/>
              </a:rPr>
              <a:t>                                          masa de disolución(g)            </a:t>
            </a:r>
          </a:p>
          <a:p>
            <a:pPr>
              <a:buNone/>
            </a:pPr>
            <a:endParaRPr lang="es-ES_tradnl" sz="2000" dirty="0" smtClean="0">
              <a:latin typeface="Comic Sans MS" pitchFamily="66" charset="0"/>
            </a:endParaRPr>
          </a:p>
          <a:p>
            <a:pPr algn="ctr">
              <a:buNone/>
            </a:pPr>
            <a:r>
              <a:rPr lang="es-ES_tradnl" sz="2800" dirty="0" smtClean="0">
                <a:latin typeface="Comic Sans MS" pitchFamily="66" charset="0"/>
              </a:rPr>
              <a:t>TANTO POR CIENTO EN VOLUMEN </a:t>
            </a:r>
          </a:p>
          <a:p>
            <a:pPr algn="just">
              <a:buNone/>
            </a:pPr>
            <a:r>
              <a:rPr lang="es-ES_tradnl" sz="2800" dirty="0" smtClean="0">
                <a:latin typeface="Comic Sans MS" pitchFamily="66" charset="0"/>
              </a:rPr>
              <a:t> </a:t>
            </a:r>
            <a:r>
              <a:rPr lang="es-ES_tradnl" sz="2800" dirty="0" smtClean="0">
                <a:latin typeface="Comic Sans MS" pitchFamily="66" charset="0"/>
              </a:rPr>
              <a:t>                                </a:t>
            </a:r>
            <a:r>
              <a:rPr lang="es-ES_tradnl" sz="2000" dirty="0" smtClean="0">
                <a:latin typeface="Comic Sans MS" pitchFamily="66" charset="0"/>
              </a:rPr>
              <a:t>volumen de soluto</a:t>
            </a:r>
          </a:p>
          <a:p>
            <a:pPr algn="just">
              <a:buNone/>
            </a:pPr>
            <a:r>
              <a:rPr lang="es-ES_tradnl" sz="2800" dirty="0" smtClean="0">
                <a:latin typeface="Comic Sans MS" pitchFamily="66" charset="0"/>
              </a:rPr>
              <a:t> </a:t>
            </a:r>
            <a:r>
              <a:rPr lang="es-ES_tradnl" sz="2000" dirty="0" smtClean="0">
                <a:latin typeface="Comic Sans MS" pitchFamily="66" charset="0"/>
              </a:rPr>
              <a:t>% en volumen de soluto =  ---------------------------x 100</a:t>
            </a:r>
          </a:p>
          <a:p>
            <a:pPr algn="just">
              <a:buNone/>
            </a:pPr>
            <a:r>
              <a:rPr lang="es-ES_tradnl" sz="2000" dirty="0" smtClean="0">
                <a:latin typeface="Comic Sans MS" pitchFamily="66" charset="0"/>
              </a:rPr>
              <a:t> </a:t>
            </a:r>
            <a:r>
              <a:rPr lang="es-ES_tradnl" sz="2000" dirty="0" smtClean="0">
                <a:latin typeface="Comic Sans MS" pitchFamily="66" charset="0"/>
              </a:rPr>
              <a:t>                                           volumen de disolución</a:t>
            </a:r>
          </a:p>
          <a:p>
            <a:pPr algn="ctr">
              <a:buNone/>
            </a:pPr>
            <a:r>
              <a:rPr lang="es-ES_tradnl" sz="2800" dirty="0" smtClean="0">
                <a:latin typeface="Comic Sans MS" pitchFamily="66" charset="0"/>
              </a:rPr>
              <a:t>CONCENTRACIÓN EN MASA</a:t>
            </a:r>
          </a:p>
          <a:p>
            <a:pPr algn="just">
              <a:buNone/>
            </a:pPr>
            <a:r>
              <a:rPr lang="es-ES_tradnl" sz="2000" dirty="0" smtClean="0">
                <a:latin typeface="Comic Sans MS" pitchFamily="66" charset="0"/>
              </a:rPr>
              <a:t>                                                  masa de soluto</a:t>
            </a:r>
          </a:p>
          <a:p>
            <a:pPr algn="just">
              <a:buNone/>
            </a:pPr>
            <a:r>
              <a:rPr lang="es-ES_tradnl" sz="2000" dirty="0" smtClean="0">
                <a:latin typeface="Comic Sans MS" pitchFamily="66" charset="0"/>
              </a:rPr>
              <a:t>Concentración en masa = -------------------------------</a:t>
            </a:r>
          </a:p>
          <a:p>
            <a:pPr algn="ctr">
              <a:buNone/>
            </a:pPr>
            <a:r>
              <a:rPr lang="es-ES_tradnl" sz="2800" dirty="0" smtClean="0">
                <a:latin typeface="Comic Sans MS" pitchFamily="66" charset="0"/>
              </a:rPr>
              <a:t>                 </a:t>
            </a:r>
            <a:r>
              <a:rPr lang="es-ES_tradnl" sz="2000" dirty="0" smtClean="0">
                <a:latin typeface="Comic Sans MS" pitchFamily="66" charset="0"/>
              </a:rPr>
              <a:t>Volumen de disolución</a:t>
            </a:r>
            <a:endParaRPr lang="es-ES" sz="2000" dirty="0">
              <a:latin typeface="Comic Sans MS" pitchFamily="66" charset="0"/>
            </a:endParaRPr>
          </a:p>
        </p:txBody>
      </p:sp>
      <p:sp>
        <p:nvSpPr>
          <p:cNvPr id="2" name="1 Título"/>
          <p:cNvSpPr>
            <a:spLocks noGrp="1"/>
          </p:cNvSpPr>
          <p:nvPr>
            <p:ph type="title"/>
          </p:nvPr>
        </p:nvSpPr>
        <p:spPr/>
        <p:txBody>
          <a:bodyPr>
            <a:normAutofit/>
          </a:bodyPr>
          <a:lstStyle/>
          <a:p>
            <a:pPr algn="ctr"/>
            <a:r>
              <a:rPr lang="es-ES_tradnl" sz="2800" dirty="0" smtClean="0">
                <a:latin typeface="Comic Sans MS" pitchFamily="66" charset="0"/>
              </a:rPr>
              <a:t>TANTO POR CIENTO EN MASA</a:t>
            </a:r>
            <a:endParaRPr lang="es-ES" sz="2800" dirty="0">
              <a:latin typeface="Comic Sans MS" pitchFamily="66"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r>
              <a:rPr lang="es-ES_tradnl" sz="2000" dirty="0" smtClean="0">
                <a:latin typeface="Comic Sans MS" pitchFamily="66" charset="0"/>
              </a:rPr>
              <a:t>La solubilidad de un soluto a una determinada temperatura y en un determinado disolvente es la máxima cantidad (en gramos) de ese soluto que se puede disolver en 100 g de disolvente a esa temperatura.</a:t>
            </a:r>
          </a:p>
          <a:p>
            <a:pPr algn="just">
              <a:buNone/>
            </a:pPr>
            <a:endParaRPr lang="es-ES_tradnl" sz="2000" dirty="0" smtClean="0">
              <a:latin typeface="Comic Sans MS" pitchFamily="66" charset="0"/>
            </a:endParaRPr>
          </a:p>
          <a:p>
            <a:pPr algn="just"/>
            <a:r>
              <a:rPr lang="es-ES_tradnl" sz="2000" dirty="0" smtClean="0">
                <a:latin typeface="Comic Sans MS" pitchFamily="66" charset="0"/>
              </a:rPr>
              <a:t>Se expresa en gramos de soluto por 100 g de disolvente, aunque también es usual indicarla en gramos de soluto por litro de disolución ( g/ L)</a:t>
            </a:r>
          </a:p>
          <a:p>
            <a:pPr algn="just"/>
            <a:endParaRPr lang="es-ES_tradnl" sz="2000" dirty="0" smtClean="0">
              <a:latin typeface="Comic Sans MS" pitchFamily="66" charset="0"/>
            </a:endParaRPr>
          </a:p>
          <a:p>
            <a:pPr algn="just"/>
            <a:r>
              <a:rPr lang="es-ES_tradnl" sz="2000" dirty="0" smtClean="0">
                <a:latin typeface="Comic Sans MS" pitchFamily="66" charset="0"/>
              </a:rPr>
              <a:t>La solubilidad de una sustancia pura en un determinado disolvente y a una temperatura dada es otra de sus propiedades características.</a:t>
            </a:r>
          </a:p>
          <a:p>
            <a:pPr algn="just"/>
            <a:endParaRPr lang="es-ES" sz="2000" dirty="0">
              <a:latin typeface="Comic Sans MS" pitchFamily="66" charset="0"/>
            </a:endParaRPr>
          </a:p>
        </p:txBody>
      </p:sp>
      <p:sp>
        <p:nvSpPr>
          <p:cNvPr id="2" name="1 Título"/>
          <p:cNvSpPr>
            <a:spLocks noGrp="1"/>
          </p:cNvSpPr>
          <p:nvPr>
            <p:ph type="title"/>
          </p:nvPr>
        </p:nvSpPr>
        <p:spPr/>
        <p:txBody>
          <a:bodyPr>
            <a:normAutofit/>
          </a:bodyPr>
          <a:lstStyle/>
          <a:p>
            <a:pPr algn="ctr"/>
            <a:r>
              <a:rPr lang="es-ES_tradnl" sz="3600" dirty="0" smtClean="0">
                <a:latin typeface="Comic Sans MS" pitchFamily="66" charset="0"/>
              </a:rPr>
              <a:t>SOLUBILIDAD</a:t>
            </a:r>
            <a:endParaRPr lang="es-ES" sz="3600" dirty="0">
              <a:latin typeface="Comic Sans MS" pitchFamily="6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4882547"/>
          </a:xfrm>
        </p:spPr>
        <p:txBody>
          <a:bodyPr>
            <a:normAutofit/>
          </a:bodyPr>
          <a:lstStyle/>
          <a:p>
            <a:r>
              <a:rPr lang="es-ES_tradnl" sz="2000" dirty="0" smtClean="0">
                <a:latin typeface="Comic Sans MS" pitchFamily="66" charset="0"/>
              </a:rPr>
              <a:t>Cuando se eleva la temperatura de la disolución de un gas en un líquido el gas se desprende. La solubilidad de los gases en los líquidos disminuye al aumentar la temperatura.</a:t>
            </a:r>
          </a:p>
          <a:p>
            <a:r>
              <a:rPr lang="es-ES_tradnl" sz="2000" dirty="0" smtClean="0">
                <a:latin typeface="Comic Sans MS" pitchFamily="66" charset="0"/>
              </a:rPr>
              <a:t>La solubilidad de un gas en un líquido aumenta al ejercer una presión mayor.</a:t>
            </a:r>
          </a:p>
          <a:p>
            <a:endParaRPr lang="es-ES_tradnl" sz="2000" dirty="0" smtClean="0">
              <a:latin typeface="Comic Sans MS" pitchFamily="66" charset="0"/>
            </a:endParaRPr>
          </a:p>
          <a:p>
            <a:pPr algn="ctr">
              <a:buNone/>
            </a:pPr>
            <a:r>
              <a:rPr lang="es-ES_tradnl" sz="2000" dirty="0" smtClean="0">
                <a:latin typeface="Comic Sans MS" pitchFamily="66" charset="0"/>
              </a:rPr>
              <a:t>CURVAS DE SOLUBILIDAD. INTERPRETACIÓN GRÁFICA</a:t>
            </a:r>
          </a:p>
          <a:p>
            <a:pPr algn="just">
              <a:buNone/>
            </a:pPr>
            <a:r>
              <a:rPr lang="es-ES_tradnl" sz="2000" dirty="0" smtClean="0">
                <a:latin typeface="Comic Sans MS" pitchFamily="66" charset="0"/>
              </a:rPr>
              <a:t>Los datos se representan, normalmente, en unas gráficas denominadas </a:t>
            </a:r>
            <a:r>
              <a:rPr lang="es-ES_tradnl" sz="2000" u="sng" dirty="0" smtClean="0">
                <a:effectLst>
                  <a:outerShdw blurRad="38100" dist="38100" dir="2700000" algn="tl">
                    <a:srgbClr val="000000">
                      <a:alpha val="43137"/>
                    </a:srgbClr>
                  </a:outerShdw>
                </a:effectLst>
                <a:latin typeface="Comic Sans MS" pitchFamily="66" charset="0"/>
              </a:rPr>
              <a:t>curvas de solubilidad</a:t>
            </a:r>
            <a:r>
              <a:rPr lang="es-ES_tradnl" sz="2000" dirty="0" smtClean="0">
                <a:latin typeface="Comic Sans MS" pitchFamily="66" charset="0"/>
              </a:rPr>
              <a:t>.</a:t>
            </a:r>
          </a:p>
          <a:p>
            <a:pPr algn="just">
              <a:buNone/>
            </a:pPr>
            <a:endParaRPr lang="es-ES" sz="2000" dirty="0">
              <a:latin typeface="Comic Sans MS" pitchFamily="66" charset="0"/>
            </a:endParaRPr>
          </a:p>
        </p:txBody>
      </p:sp>
      <p:sp>
        <p:nvSpPr>
          <p:cNvPr id="2" name="1 Título"/>
          <p:cNvSpPr>
            <a:spLocks noGrp="1"/>
          </p:cNvSpPr>
          <p:nvPr>
            <p:ph type="title"/>
          </p:nvPr>
        </p:nvSpPr>
        <p:spPr>
          <a:xfrm>
            <a:off x="457200" y="274638"/>
            <a:ext cx="8229600" cy="778098"/>
          </a:xfrm>
        </p:spPr>
        <p:txBody>
          <a:bodyPr>
            <a:normAutofit/>
          </a:bodyPr>
          <a:lstStyle/>
          <a:p>
            <a:pPr algn="ctr"/>
            <a:r>
              <a:rPr lang="es-ES_tradnl" sz="3600" dirty="0" smtClean="0">
                <a:latin typeface="Comic Sans MS" pitchFamily="66" charset="0"/>
              </a:rPr>
              <a:t>La solubilidad de los gases</a:t>
            </a:r>
            <a:endParaRPr lang="es-ES" sz="3600" dirty="0">
              <a:latin typeface="Comic Sans MS" pitchFamily="66" charset="0"/>
            </a:endParaRPr>
          </a:p>
        </p:txBody>
      </p:sp>
      <p:pic>
        <p:nvPicPr>
          <p:cNvPr id="4" name="3 Imagen" descr="http://upload.wikimedia.org/wikipedia/commons/f/f5/SolubilityVsTemperature.es.png"/>
          <p:cNvPicPr/>
          <p:nvPr/>
        </p:nvPicPr>
        <p:blipFill>
          <a:blip r:embed="rId2" cstate="print"/>
          <a:srcRect/>
          <a:stretch>
            <a:fillRect/>
          </a:stretch>
        </p:blipFill>
        <p:spPr bwMode="auto">
          <a:xfrm>
            <a:off x="4355976" y="4221088"/>
            <a:ext cx="3975735" cy="2304256"/>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r>
              <a:rPr lang="es-ES_tradnl" sz="2000" dirty="0" smtClean="0">
                <a:latin typeface="Comic Sans MS" pitchFamily="66" charset="0"/>
              </a:rPr>
              <a:t>Existen varios métodos para separar los componentes de las disoluciones y casi todos ellos se basan en las propiedades que presentan sus </a:t>
            </a:r>
            <a:r>
              <a:rPr lang="es-ES_tradnl" sz="2000" dirty="0" err="1" smtClean="0">
                <a:latin typeface="Comic Sans MS" pitchFamily="66" charset="0"/>
              </a:rPr>
              <a:t>compoentes</a:t>
            </a:r>
            <a:r>
              <a:rPr lang="es-ES_tradnl" sz="2000" dirty="0" smtClean="0">
                <a:latin typeface="Comic Sans MS" pitchFamily="66" charset="0"/>
              </a:rPr>
              <a:t>.</a:t>
            </a:r>
          </a:p>
          <a:p>
            <a:endParaRPr lang="es-ES_tradnl" sz="2000" dirty="0" smtClean="0">
              <a:latin typeface="Comic Sans MS" pitchFamily="66" charset="0"/>
            </a:endParaRPr>
          </a:p>
          <a:p>
            <a:pPr>
              <a:buNone/>
            </a:pPr>
            <a:r>
              <a:rPr lang="es-ES_tradnl" sz="2000" dirty="0" smtClean="0">
                <a:latin typeface="Comic Sans MS" pitchFamily="66" charset="0"/>
              </a:rPr>
              <a:t>			- CRISTALIZACIÓN</a:t>
            </a:r>
          </a:p>
          <a:p>
            <a:pPr>
              <a:buNone/>
            </a:pPr>
            <a:endParaRPr lang="es-ES_tradnl" sz="2000" dirty="0" smtClean="0">
              <a:latin typeface="Comic Sans MS" pitchFamily="66" charset="0"/>
            </a:endParaRPr>
          </a:p>
          <a:p>
            <a:pPr>
              <a:buNone/>
            </a:pPr>
            <a:r>
              <a:rPr lang="es-ES_tradnl" sz="2000" dirty="0" smtClean="0">
                <a:latin typeface="Comic Sans MS" pitchFamily="66" charset="0"/>
              </a:rPr>
              <a:t>			- EXTRACCIÓN DE SUSTANCIAS CON       			DISOLVENTES.</a:t>
            </a:r>
          </a:p>
          <a:p>
            <a:pPr>
              <a:buNone/>
            </a:pPr>
            <a:r>
              <a:rPr lang="es-ES_tradnl" sz="2000" dirty="0" smtClean="0">
                <a:latin typeface="Comic Sans MS" pitchFamily="66" charset="0"/>
              </a:rPr>
              <a:t> </a:t>
            </a:r>
            <a:r>
              <a:rPr lang="es-ES_tradnl" sz="2000" dirty="0" smtClean="0">
                <a:latin typeface="Comic Sans MS" pitchFamily="66" charset="0"/>
              </a:rPr>
              <a:t> 			</a:t>
            </a:r>
          </a:p>
          <a:p>
            <a:pPr>
              <a:buNone/>
            </a:pPr>
            <a:r>
              <a:rPr lang="es-ES_tradnl" sz="2000" dirty="0" smtClean="0">
                <a:latin typeface="Comic Sans MS" pitchFamily="66" charset="0"/>
              </a:rPr>
              <a:t>	</a:t>
            </a:r>
            <a:r>
              <a:rPr lang="es-ES_tradnl" sz="2000" dirty="0" smtClean="0">
                <a:latin typeface="Comic Sans MS" pitchFamily="66" charset="0"/>
              </a:rPr>
              <a:t>		- DESTILACIÓN SIMPLE</a:t>
            </a:r>
          </a:p>
        </p:txBody>
      </p:sp>
      <p:sp>
        <p:nvSpPr>
          <p:cNvPr id="2" name="1 Título"/>
          <p:cNvSpPr>
            <a:spLocks noGrp="1"/>
          </p:cNvSpPr>
          <p:nvPr>
            <p:ph type="title"/>
          </p:nvPr>
        </p:nvSpPr>
        <p:spPr/>
        <p:txBody>
          <a:bodyPr>
            <a:normAutofit/>
          </a:bodyPr>
          <a:lstStyle/>
          <a:p>
            <a:pPr algn="ctr"/>
            <a:r>
              <a:rPr lang="es-ES_tradnl" sz="2800" dirty="0" smtClean="0">
                <a:latin typeface="Comic Sans MS" pitchFamily="66" charset="0"/>
              </a:rPr>
              <a:t>MÉTODOS DE SEPARACIÓN DE DISOLUCIONES</a:t>
            </a:r>
            <a:endParaRPr lang="es-ES" sz="2800" dirty="0">
              <a:latin typeface="Comic Sans MS" pitchFamily="66"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80</TotalTime>
  <Words>872</Words>
  <Application>Microsoft Office PowerPoint</Application>
  <PresentationFormat>Presentación en pantalla (4:3)</PresentationFormat>
  <Paragraphs>96</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Concurrencia</vt:lpstr>
      <vt:lpstr>LA DIVERSIDAD DE LA MATERIA</vt:lpstr>
      <vt:lpstr>¿ Qué es la materia?</vt:lpstr>
      <vt:lpstr>CLASIFICACIÓN SEGÚN EL ESTADO DE AGREGACIÓN: SÓLIDOS, LÍQUIDOS Y GASES</vt:lpstr>
      <vt:lpstr>CLASIFICACIÓN DE LOS SISTEMAS MATERIALES SEGÚN SU ASPECTO</vt:lpstr>
      <vt:lpstr>CLASIFICACIÓN DE LOS SISTEMAS MATERIALES HOMOGÉNEOS</vt:lpstr>
      <vt:lpstr>SUSTANCIAS PURAS: SUSTANCIAS SIMPLES Y COMPUESTOS</vt:lpstr>
      <vt:lpstr>SEPARACIÓN ENTRE LAS MEZCLAS HETEROGÉNEAS</vt:lpstr>
      <vt:lpstr>LAS DISOLUCIONES</vt:lpstr>
      <vt:lpstr>TANTO POR CIENTO EN MASA</vt:lpstr>
      <vt:lpstr>SOLUBILIDAD</vt:lpstr>
      <vt:lpstr>La solubilidad de los gases</vt:lpstr>
      <vt:lpstr>MÉTODOS DE SEPARACIÓN DE DISOLUCIONES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DIVERSIDAD DE LA MATERIA</dc:title>
  <dc:creator>alex</dc:creator>
  <cp:lastModifiedBy>alex</cp:lastModifiedBy>
  <cp:revision>10</cp:revision>
  <dcterms:created xsi:type="dcterms:W3CDTF">2014-05-10T16:07:27Z</dcterms:created>
  <dcterms:modified xsi:type="dcterms:W3CDTF">2014-05-10T17:38:53Z</dcterms:modified>
</cp:coreProperties>
</file>