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7A847CFC-816F-41D0-AAC0-9BF4FEBC753E}" type="datetimeFigureOut">
              <a:rPr lang="es-ES" smtClean="0"/>
              <a:pPr/>
              <a:t>10/05/2014</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7A847CFC-816F-41D0-AAC0-9BF4FEBC753E}" type="datetimeFigureOut">
              <a:rPr lang="es-ES" smtClean="0"/>
              <a:pPr/>
              <a:t>10/05/2014</a:t>
            </a:fld>
            <a:endParaRPr lang="es-ES"/>
          </a:p>
        </p:txBody>
      </p:sp>
      <p:sp>
        <p:nvSpPr>
          <p:cNvPr id="9" name="8 Marcador de número de diapositiva"/>
          <p:cNvSpPr>
            <a:spLocks noGrp="1"/>
          </p:cNvSpPr>
          <p:nvPr>
            <p:ph type="sldNum" sz="quarter" idx="15"/>
          </p:nvPr>
        </p:nvSpPr>
        <p:spPr/>
        <p:txBody>
          <a:bodyPr rtlCol="0"/>
          <a:lstStyle/>
          <a:p>
            <a:fld id="{132FADFE-3B8F-471C-ABF0-DBC7717ECBBC}"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10/05/2014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10/05/2014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7A847CFC-816F-41D0-AAC0-9BF4FEBC753E}" type="datetimeFigureOut">
              <a:rPr lang="es-ES" smtClean="0"/>
              <a:pPr/>
              <a:t>10/05/2014</a:t>
            </a:fld>
            <a:endParaRPr lang="es-ES"/>
          </a:p>
        </p:txBody>
      </p:sp>
      <p:sp>
        <p:nvSpPr>
          <p:cNvPr id="7" name="6 Marcador de número de diapositiva"/>
          <p:cNvSpPr>
            <a:spLocks noGrp="1"/>
          </p:cNvSpPr>
          <p:nvPr>
            <p:ph type="sldNum" sz="quarter" idx="11"/>
          </p:nvPr>
        </p:nvSpPr>
        <p:spPr/>
        <p:txBody>
          <a:bodyPr rtlCol="0"/>
          <a:lstStyle/>
          <a:p>
            <a:fld id="{132FADFE-3B8F-471C-ABF0-DBC7717ECBBC}"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10/05/2014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7A847CFC-816F-41D0-AAC0-9BF4FEBC753E}" type="datetimeFigureOut">
              <a:rPr lang="es-ES" smtClean="0"/>
              <a:pPr/>
              <a:t>10/05/2014</a:t>
            </a:fld>
            <a:endParaRPr lang="es-ES"/>
          </a:p>
        </p:txBody>
      </p:sp>
      <p:sp>
        <p:nvSpPr>
          <p:cNvPr id="22" name="21 Marcador de número de diapositiva"/>
          <p:cNvSpPr>
            <a:spLocks noGrp="1"/>
          </p:cNvSpPr>
          <p:nvPr>
            <p:ph type="sldNum" sz="quarter" idx="15"/>
          </p:nvPr>
        </p:nvSpPr>
        <p:spPr/>
        <p:txBody>
          <a:bodyPr rtlCol="0"/>
          <a:lstStyle/>
          <a:p>
            <a:fld id="{132FADFE-3B8F-471C-ABF0-DBC7717ECBBC}"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7A847CFC-816F-41D0-AAC0-9BF4FEBC753E}" type="datetimeFigureOut">
              <a:rPr lang="es-ES" smtClean="0"/>
              <a:pPr/>
              <a:t>10/05/2014</a:t>
            </a:fld>
            <a:endParaRPr lang="es-ES"/>
          </a:p>
        </p:txBody>
      </p:sp>
      <p:sp>
        <p:nvSpPr>
          <p:cNvPr id="18" name="17 Marcador de número de diapositiva"/>
          <p:cNvSpPr>
            <a:spLocks noGrp="1"/>
          </p:cNvSpPr>
          <p:nvPr>
            <p:ph type="sldNum" sz="quarter" idx="11"/>
          </p:nvPr>
        </p:nvSpPr>
        <p:spPr/>
        <p:txBody>
          <a:bodyPr rtlCol="0"/>
          <a:lstStyle/>
          <a:p>
            <a:fld id="{132FADFE-3B8F-471C-ABF0-DBC7717ECBBC}"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A847CFC-816F-41D0-AAC0-9BF4FEBC753E}" type="datetimeFigureOut">
              <a:rPr lang="es-ES" smtClean="0"/>
              <a:pPr/>
              <a:t>10/05/2014</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google.es/url?sa=i&amp;rct=j&amp;q=&amp;esrc=s&amp;source=images&amp;cd=&amp;cad=rja&amp;uact=8&amp;docid=-BqSWn72bx56qM&amp;tbnid=cnm8qQoKj01KlM:&amp;ved=0CAUQjRw&amp;url=http://neetescuela.com/equilibrio-liquido-solido/&amp;ei=VHVuU6e0DKay0QXp1YHQCQ&amp;bvm=bv.66330100,d.d2k&amp;psig=AFQjCNFlaY7s2p1luxKQ9McPPZCsVjI91A&amp;ust=139983430764208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amp;esrc=s&amp;source=images&amp;cd=&amp;cad=rja&amp;uact=8&amp;docid=QQMNErkZkHBkeM&amp;tbnid=Li4dkbNyzfJMPM:&amp;ved=0CAUQjRw&amp;url=http://nea.educastur.princast.es/repositorio/RECURSO_ZIP/1_jantoniozu_Trab_energ_cal_2ESO/Trab_energ_cal_2ESO/pagin/efect_calor_8.htm&amp;ei=oHZuU-fsKMH80QWluoDICw&amp;bvm=bv.66330100,d.d2k&amp;psig=AFQjCNFl5tsdwssaxL0KzYdAPfvdSLquAg&amp;ust=139983465455694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124200"/>
            <a:ext cx="6172200" cy="1168896"/>
          </a:xfrm>
        </p:spPr>
        <p:txBody>
          <a:bodyPr>
            <a:normAutofit/>
          </a:bodyPr>
          <a:lstStyle/>
          <a:p>
            <a:r>
              <a:rPr lang="es-ES_tradnl" sz="3600" dirty="0" smtClean="0">
                <a:latin typeface="Comic Sans MS" pitchFamily="66" charset="0"/>
              </a:rPr>
              <a:t>MATERIA Y PARTÍCULAS</a:t>
            </a:r>
            <a:endParaRPr lang="es-ES" sz="3600" dirty="0">
              <a:latin typeface="Comic Sans MS" pitchFamily="66" charset="0"/>
            </a:endParaRPr>
          </a:p>
        </p:txBody>
      </p:sp>
      <p:sp>
        <p:nvSpPr>
          <p:cNvPr id="3" name="2 Subtítulo"/>
          <p:cNvSpPr>
            <a:spLocks noGrp="1"/>
          </p:cNvSpPr>
          <p:nvPr>
            <p:ph type="subTitle" idx="1"/>
          </p:nvPr>
        </p:nvSpPr>
        <p:spPr>
          <a:xfrm>
            <a:off x="2286000" y="5877272"/>
            <a:ext cx="6172200" cy="497650"/>
          </a:xfrm>
        </p:spPr>
        <p:txBody>
          <a:bodyPr/>
          <a:lstStyle/>
          <a:p>
            <a:pPr algn="r"/>
            <a:r>
              <a:rPr lang="es-ES_tradnl" dirty="0" smtClean="0"/>
              <a:t>UNIDAD 3</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34082"/>
          </a:xfrm>
        </p:spPr>
        <p:txBody>
          <a:bodyPr>
            <a:normAutofit fontScale="90000"/>
          </a:bodyPr>
          <a:lstStyle/>
          <a:p>
            <a:pPr algn="ctr"/>
            <a:r>
              <a:rPr lang="es-ES_tradnl" sz="3600" dirty="0" smtClean="0">
                <a:latin typeface="Comic Sans MS" pitchFamily="66" charset="0"/>
              </a:rPr>
              <a:t>El estado gaseoso</a:t>
            </a:r>
            <a:endParaRPr lang="es-ES" sz="3600" dirty="0">
              <a:latin typeface="Comic Sans MS" pitchFamily="66" charset="0"/>
            </a:endParaRPr>
          </a:p>
        </p:txBody>
      </p:sp>
      <p:sp>
        <p:nvSpPr>
          <p:cNvPr id="3" name="2 Marcador de contenido"/>
          <p:cNvSpPr>
            <a:spLocks noGrp="1"/>
          </p:cNvSpPr>
          <p:nvPr>
            <p:ph sz="quarter" idx="1"/>
          </p:nvPr>
        </p:nvSpPr>
        <p:spPr>
          <a:xfrm>
            <a:off x="457200" y="476672"/>
            <a:ext cx="7467600" cy="5997280"/>
          </a:xfrm>
        </p:spPr>
        <p:txBody>
          <a:bodyPr>
            <a:normAutofit fontScale="92500" lnSpcReduction="20000"/>
          </a:bodyPr>
          <a:lstStyle/>
          <a:p>
            <a:pPr>
              <a:buNone/>
            </a:pPr>
            <a:endParaRPr lang="es-ES_tradnl" dirty="0" smtClean="0"/>
          </a:p>
          <a:p>
            <a:r>
              <a:rPr lang="es-ES_tradnl" sz="2000" dirty="0" smtClean="0">
                <a:latin typeface="Comic Sans MS" pitchFamily="66" charset="0"/>
              </a:rPr>
              <a:t>El término gas se reserva para las sustancias que son gaseosas a presión y temperatura ambiente. La palabra vapor se emplea para designar un gas que se evapora de una sustancia que, a la presión y temperatura ambiente, es sólida o líquida, como el vapor de agua o de yodo.</a:t>
            </a:r>
          </a:p>
          <a:p>
            <a:endParaRPr lang="es-ES_tradnl" sz="2000" dirty="0" smtClean="0">
              <a:latin typeface="Comic Sans MS" pitchFamily="66" charset="0"/>
            </a:endParaRPr>
          </a:p>
          <a:p>
            <a:pPr algn="ctr">
              <a:buNone/>
            </a:pPr>
            <a:r>
              <a:rPr lang="es-ES_tradnl" sz="2000" dirty="0" smtClean="0">
                <a:latin typeface="Comic Sans MS" pitchFamily="66" charset="0"/>
              </a:rPr>
              <a:t>EL GAS QUE NOS RODEA: EL AIRE</a:t>
            </a:r>
          </a:p>
          <a:p>
            <a:pPr algn="just">
              <a:buNone/>
            </a:pPr>
            <a:r>
              <a:rPr lang="es-ES_tradnl" sz="2000" dirty="0" smtClean="0">
                <a:latin typeface="Comic Sans MS" pitchFamily="66" charset="0"/>
              </a:rPr>
              <a:t>La Tierra está rodeada por la atmósfera, que es una capa gaseosa constituida por una mezcla de gases. Estos presionan a nuestro alrededor y el peso de estos gases origina la presión atmosférica.</a:t>
            </a:r>
          </a:p>
          <a:p>
            <a:pPr algn="just">
              <a:buNone/>
            </a:pPr>
            <a:endParaRPr lang="es-ES_tradnl" sz="2000" dirty="0" smtClean="0">
              <a:latin typeface="Comic Sans MS" pitchFamily="66" charset="0"/>
            </a:endParaRPr>
          </a:p>
          <a:p>
            <a:pPr algn="just">
              <a:buNone/>
            </a:pPr>
            <a:r>
              <a:rPr lang="es-ES_tradnl" sz="2000" dirty="0" smtClean="0">
                <a:latin typeface="Comic Sans MS" pitchFamily="66" charset="0"/>
              </a:rPr>
              <a:t>La PRESIÓN ATMOSFÉRICA es la presión que ejerce la atmósfera  debido a su peso sobre la superficie de los cuerpos que están en contacto con ella. Se ejerce por igual en todas las direcciones y actúa perpendicularmente a la superficie de los cuerpos.</a:t>
            </a:r>
          </a:p>
          <a:p>
            <a:pPr algn="just">
              <a:buNone/>
            </a:pPr>
            <a:r>
              <a:rPr lang="es-ES_tradnl" sz="2000" dirty="0" smtClean="0">
                <a:latin typeface="Comic Sans MS" pitchFamily="66" charset="0"/>
              </a:rPr>
              <a:t>La presión atmosférica normal ( a 0º C) es la presión ejercida por la columna de mercurio de 760 mm. de altura. Esto es lo que se denomina 1 atmósfera. </a:t>
            </a:r>
          </a:p>
          <a:p>
            <a:pPr algn="just">
              <a:buNone/>
            </a:pPr>
            <a:r>
              <a:rPr lang="es-ES_tradnl" sz="2000" dirty="0" smtClean="0">
                <a:latin typeface="Comic Sans MS" pitchFamily="66" charset="0"/>
              </a:rPr>
              <a:t> </a:t>
            </a:r>
            <a:r>
              <a:rPr lang="es-ES_tradnl" sz="2000" dirty="0" smtClean="0">
                <a:latin typeface="Comic Sans MS" pitchFamily="66" charset="0"/>
              </a:rPr>
              <a:t>                                 1 atm = 760 mm de Hg</a:t>
            </a:r>
            <a:endParaRPr lang="es-ES" sz="2000" dirty="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_tradnl" dirty="0" smtClean="0">
                <a:latin typeface="Comic Sans MS" pitchFamily="66" charset="0"/>
              </a:rPr>
              <a:t>EL COMPORTAMIENTO DE LOS GASES</a:t>
            </a:r>
            <a:endParaRPr lang="es-ES" dirty="0">
              <a:latin typeface="Comic Sans MS" pitchFamily="66" charset="0"/>
            </a:endParaRPr>
          </a:p>
        </p:txBody>
      </p:sp>
      <p:sp>
        <p:nvSpPr>
          <p:cNvPr id="3" name="2 Marcador de contenido"/>
          <p:cNvSpPr>
            <a:spLocks noGrp="1"/>
          </p:cNvSpPr>
          <p:nvPr>
            <p:ph sz="quarter" idx="1"/>
          </p:nvPr>
        </p:nvSpPr>
        <p:spPr>
          <a:xfrm>
            <a:off x="457200" y="1600200"/>
            <a:ext cx="8147248" cy="4873752"/>
          </a:xfrm>
        </p:spPr>
        <p:txBody>
          <a:bodyPr>
            <a:normAutofit/>
          </a:bodyPr>
          <a:lstStyle/>
          <a:p>
            <a:r>
              <a:rPr lang="es-ES_tradnl" u="sng" dirty="0" smtClean="0">
                <a:latin typeface="Comic Sans MS" pitchFamily="66" charset="0"/>
              </a:rPr>
              <a:t>LA PRESIÓN DE UN GAS VARÍA CON EL VOLUMEN</a:t>
            </a:r>
          </a:p>
          <a:p>
            <a:pPr>
              <a:buNone/>
            </a:pPr>
            <a:r>
              <a:rPr lang="es-ES_tradnl" dirty="0" smtClean="0">
                <a:latin typeface="Comic Sans MS" pitchFamily="66" charset="0"/>
              </a:rPr>
              <a:t>Los gases son muy compresibles.</a:t>
            </a:r>
          </a:p>
          <a:p>
            <a:pPr algn="ctr">
              <a:buNone/>
            </a:pPr>
            <a:r>
              <a:rPr lang="es-ES_tradnl" dirty="0" smtClean="0">
                <a:latin typeface="Comic Sans MS" pitchFamily="66" charset="0"/>
              </a:rPr>
              <a:t>LEY DE BOYLE</a:t>
            </a:r>
          </a:p>
          <a:p>
            <a:pPr algn="just">
              <a:buNone/>
            </a:pPr>
            <a:r>
              <a:rPr lang="es-ES_tradnl" dirty="0" err="1" smtClean="0">
                <a:latin typeface="Comic Sans MS" pitchFamily="66" charset="0"/>
              </a:rPr>
              <a:t>Boyle</a:t>
            </a:r>
            <a:r>
              <a:rPr lang="es-ES_tradnl" dirty="0" smtClean="0">
                <a:latin typeface="Comic Sans MS" pitchFamily="66" charset="0"/>
              </a:rPr>
              <a:t> en 1660 enunció la siguiente ley “ A temperatura constante, el volumen ocupado por una determinada masa de un gas es inversamente proporcional a la presión.</a:t>
            </a:r>
          </a:p>
          <a:p>
            <a:pPr algn="just">
              <a:buNone/>
            </a:pPr>
            <a:r>
              <a:rPr lang="es-ES_tradnl" dirty="0" smtClean="0">
                <a:latin typeface="Comic Sans MS" pitchFamily="66" charset="0"/>
              </a:rPr>
              <a:t>Para una misma masa de gas y dos condiciones diferentes, es:</a:t>
            </a:r>
          </a:p>
          <a:p>
            <a:pPr algn="just">
              <a:buNone/>
            </a:pPr>
            <a:r>
              <a:rPr lang="es-ES_tradnl" dirty="0" smtClean="0">
                <a:latin typeface="Comic Sans MS" pitchFamily="66" charset="0"/>
              </a:rPr>
              <a:t> </a:t>
            </a:r>
            <a:r>
              <a:rPr lang="es-ES_tradnl" dirty="0" smtClean="0">
                <a:latin typeface="Comic Sans MS" pitchFamily="66" charset="0"/>
              </a:rPr>
              <a:t>                                p</a:t>
            </a:r>
            <a:r>
              <a:rPr lang="es-ES_tradnl" baseline="-25000" dirty="0" smtClean="0">
                <a:latin typeface="Comic Sans MS" pitchFamily="66" charset="0"/>
              </a:rPr>
              <a:t>1</a:t>
            </a:r>
            <a:r>
              <a:rPr lang="es-ES_tradnl" dirty="0" smtClean="0">
                <a:latin typeface="Comic Sans MS" pitchFamily="66" charset="0"/>
              </a:rPr>
              <a:t> . V</a:t>
            </a:r>
            <a:r>
              <a:rPr lang="es-ES_tradnl" baseline="-25000" dirty="0" smtClean="0">
                <a:latin typeface="Comic Sans MS" pitchFamily="66" charset="0"/>
              </a:rPr>
              <a:t>1</a:t>
            </a:r>
            <a:r>
              <a:rPr lang="es-ES_tradnl" dirty="0" smtClean="0">
                <a:latin typeface="Comic Sans MS" pitchFamily="66" charset="0"/>
              </a:rPr>
              <a:t> = p</a:t>
            </a:r>
            <a:r>
              <a:rPr lang="es-ES_tradnl" baseline="-25000" dirty="0" smtClean="0">
                <a:latin typeface="Comic Sans MS" pitchFamily="66" charset="0"/>
              </a:rPr>
              <a:t>2</a:t>
            </a:r>
            <a:r>
              <a:rPr lang="es-ES_tradnl" dirty="0" smtClean="0">
                <a:latin typeface="Comic Sans MS" pitchFamily="66" charset="0"/>
              </a:rPr>
              <a:t> . V</a:t>
            </a:r>
            <a:r>
              <a:rPr lang="es-ES_tradnl" baseline="-25000" dirty="0" smtClean="0">
                <a:latin typeface="Comic Sans MS" pitchFamily="66" charset="0"/>
              </a:rPr>
              <a:t>2</a:t>
            </a:r>
            <a:r>
              <a:rPr lang="es-ES_tradnl" dirty="0" smtClean="0">
                <a:latin typeface="Comic Sans MS" pitchFamily="66" charset="0"/>
              </a:rPr>
              <a:t>= constante</a:t>
            </a:r>
            <a:endParaRPr lang="es-ES_tradnl" baseline="-25000" dirty="0" smtClean="0">
              <a:latin typeface="Comic Sans MS"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sz="3600" dirty="0" smtClean="0">
                <a:latin typeface="Comic Sans MS" pitchFamily="66" charset="0"/>
              </a:rPr>
              <a:t>El volumen de un gas varía con la temperatura</a:t>
            </a:r>
            <a:endParaRPr lang="es-ES" sz="3600" dirty="0">
              <a:latin typeface="Comic Sans MS" pitchFamily="66" charset="0"/>
            </a:endParaRPr>
          </a:p>
        </p:txBody>
      </p:sp>
      <p:sp>
        <p:nvSpPr>
          <p:cNvPr id="3" name="2 Marcador de contenido"/>
          <p:cNvSpPr>
            <a:spLocks noGrp="1"/>
          </p:cNvSpPr>
          <p:nvPr>
            <p:ph sz="quarter" idx="1"/>
          </p:nvPr>
        </p:nvSpPr>
        <p:spPr/>
        <p:txBody>
          <a:bodyPr>
            <a:normAutofit fontScale="85000" lnSpcReduction="20000"/>
          </a:bodyPr>
          <a:lstStyle/>
          <a:p>
            <a:pPr algn="just"/>
            <a:r>
              <a:rPr lang="es-ES_tradnl" sz="2000" dirty="0" smtClean="0">
                <a:latin typeface="Comic Sans MS" pitchFamily="66" charset="0"/>
              </a:rPr>
              <a:t>Las variaciones de volumen de un gas solo se pueden observar si el recipiente que lo contiene puede variar, a su vez, de volumen.</a:t>
            </a:r>
          </a:p>
          <a:p>
            <a:pPr algn="ctr">
              <a:buNone/>
            </a:pPr>
            <a:endParaRPr lang="es-ES_tradnl" sz="2000" dirty="0" smtClean="0">
              <a:latin typeface="Comic Sans MS" pitchFamily="66" charset="0"/>
            </a:endParaRPr>
          </a:p>
          <a:p>
            <a:pPr algn="ctr">
              <a:buNone/>
            </a:pPr>
            <a:r>
              <a:rPr lang="es-ES_tradnl" sz="3300" dirty="0" smtClean="0">
                <a:latin typeface="Comic Sans MS" pitchFamily="66" charset="0"/>
              </a:rPr>
              <a:t>PRIMERA LEY DE GAY- LUSSAC</a:t>
            </a:r>
          </a:p>
          <a:p>
            <a:pPr algn="just">
              <a:buNone/>
            </a:pPr>
            <a:endParaRPr lang="es-ES_tradnl" sz="2000" dirty="0" smtClean="0">
              <a:latin typeface="Comic Sans MS" pitchFamily="66" charset="0"/>
            </a:endParaRPr>
          </a:p>
          <a:p>
            <a:pPr algn="just">
              <a:buNone/>
            </a:pPr>
            <a:r>
              <a:rPr lang="es-ES_tradnl" sz="2000" dirty="0" smtClean="0">
                <a:latin typeface="Comic Sans MS" pitchFamily="66" charset="0"/>
              </a:rPr>
              <a:t>Gay-</a:t>
            </a:r>
            <a:r>
              <a:rPr lang="es-ES_tradnl" sz="2000" dirty="0" err="1" smtClean="0">
                <a:latin typeface="Comic Sans MS" pitchFamily="66" charset="0"/>
              </a:rPr>
              <a:t>Lussac</a:t>
            </a:r>
            <a:r>
              <a:rPr lang="es-ES_tradnl" sz="2000" dirty="0" smtClean="0">
                <a:latin typeface="Comic Sans MS" pitchFamily="66" charset="0"/>
              </a:rPr>
              <a:t> enunció la siguiente ley en 1802, “ Si la presión de un gas permanece constante, el volumen de una masa fija de gas es directamente proporcional a la temperatura absoluta.</a:t>
            </a:r>
          </a:p>
          <a:p>
            <a:pPr algn="just">
              <a:buNone/>
            </a:pPr>
            <a:r>
              <a:rPr lang="es-ES_tradnl" sz="2000" dirty="0" smtClean="0">
                <a:latin typeface="Comic Sans MS" pitchFamily="66" charset="0"/>
              </a:rPr>
              <a:t>Para una misma masa de gas y en dos condiciones diferentes, es la siguiente:</a:t>
            </a:r>
          </a:p>
          <a:p>
            <a:pPr algn="just">
              <a:buNone/>
            </a:pPr>
            <a:r>
              <a:rPr lang="es-ES_tradnl" sz="2000" dirty="0" smtClean="0">
                <a:latin typeface="Comic Sans MS" pitchFamily="66" charset="0"/>
              </a:rPr>
              <a:t> </a:t>
            </a:r>
            <a:r>
              <a:rPr lang="es-ES_tradnl" sz="2000" dirty="0" smtClean="0">
                <a:latin typeface="Comic Sans MS" pitchFamily="66" charset="0"/>
              </a:rPr>
              <a:t>                                  V</a:t>
            </a:r>
            <a:r>
              <a:rPr lang="es-ES_tradnl" sz="2000" baseline="-25000" dirty="0" smtClean="0">
                <a:latin typeface="Comic Sans MS" pitchFamily="66" charset="0"/>
              </a:rPr>
              <a:t>1</a:t>
            </a:r>
            <a:r>
              <a:rPr lang="es-ES_tradnl" sz="2000" dirty="0" smtClean="0">
                <a:latin typeface="Comic Sans MS" pitchFamily="66" charset="0"/>
              </a:rPr>
              <a:t> / T</a:t>
            </a:r>
            <a:r>
              <a:rPr lang="es-ES_tradnl" sz="2000" baseline="-25000" dirty="0" smtClean="0">
                <a:latin typeface="Comic Sans MS" pitchFamily="66" charset="0"/>
              </a:rPr>
              <a:t>1</a:t>
            </a:r>
            <a:r>
              <a:rPr lang="es-ES_tradnl" sz="2000" dirty="0" smtClean="0">
                <a:latin typeface="Comic Sans MS" pitchFamily="66" charset="0"/>
              </a:rPr>
              <a:t> =  V</a:t>
            </a:r>
            <a:r>
              <a:rPr lang="es-ES_tradnl" sz="2000" baseline="-25000" dirty="0" smtClean="0">
                <a:latin typeface="Comic Sans MS" pitchFamily="66" charset="0"/>
              </a:rPr>
              <a:t>2</a:t>
            </a:r>
            <a:r>
              <a:rPr lang="es-ES_tradnl" sz="2000" dirty="0" smtClean="0">
                <a:latin typeface="Comic Sans MS" pitchFamily="66" charset="0"/>
              </a:rPr>
              <a:t> / T</a:t>
            </a:r>
            <a:r>
              <a:rPr lang="es-ES_tradnl" sz="2000" baseline="-25000" dirty="0" smtClean="0">
                <a:latin typeface="Comic Sans MS" pitchFamily="66" charset="0"/>
              </a:rPr>
              <a:t>2</a:t>
            </a:r>
            <a:r>
              <a:rPr lang="es-ES_tradnl" sz="2000" dirty="0" smtClean="0">
                <a:latin typeface="Comic Sans MS" pitchFamily="66" charset="0"/>
              </a:rPr>
              <a:t>= constante</a:t>
            </a:r>
          </a:p>
          <a:p>
            <a:pPr algn="just">
              <a:buNone/>
            </a:pPr>
            <a:endParaRPr lang="es-ES_tradnl" sz="2000" dirty="0" smtClean="0">
              <a:latin typeface="Comic Sans MS" pitchFamily="66" charset="0"/>
            </a:endParaRPr>
          </a:p>
          <a:p>
            <a:pPr algn="ctr">
              <a:buNone/>
            </a:pPr>
            <a:r>
              <a:rPr lang="es-ES_tradnl" sz="2000" dirty="0" smtClean="0">
                <a:latin typeface="Comic Sans MS" pitchFamily="66" charset="0"/>
              </a:rPr>
              <a:t>La temperatura se expresa siempre en Kelvin: </a:t>
            </a:r>
          </a:p>
          <a:p>
            <a:pPr algn="ctr">
              <a:buNone/>
            </a:pPr>
            <a:r>
              <a:rPr lang="es-ES_tradnl" sz="2000" dirty="0" smtClean="0">
                <a:latin typeface="Comic Sans MS" pitchFamily="66" charset="0"/>
              </a:rPr>
              <a:t>  T (K)= t (ªC) + 273</a:t>
            </a:r>
          </a:p>
          <a:p>
            <a:pPr algn="just">
              <a:buNone/>
            </a:pPr>
            <a:endParaRPr lang="es-ES_tradnl" sz="2000" dirty="0" smtClean="0">
              <a:latin typeface="Comic Sans MS" pitchFamily="66" charset="0"/>
            </a:endParaRPr>
          </a:p>
          <a:p>
            <a:pPr algn="just">
              <a:buNone/>
            </a:pPr>
            <a:r>
              <a:rPr lang="es-ES_tradnl" sz="2000" dirty="0" smtClean="0">
                <a:latin typeface="Comic Sans MS" pitchFamily="66" charset="0"/>
              </a:rPr>
              <a:t>El aumento de volumen que experimenta un cuerpo al incrementarse la temperatura recibe el nombre de dilatación.</a:t>
            </a:r>
          </a:p>
          <a:p>
            <a:pPr algn="just">
              <a:buNone/>
            </a:pPr>
            <a:r>
              <a:rPr lang="es-ES_tradnl" sz="2000" dirty="0" smtClean="0">
                <a:latin typeface="Comic Sans MS" pitchFamily="66" charset="0"/>
              </a:rPr>
              <a:t> </a:t>
            </a:r>
            <a:r>
              <a:rPr lang="es-ES_tradnl" sz="2000" dirty="0" smtClean="0">
                <a:latin typeface="Comic Sans MS" pitchFamily="66" charset="0"/>
              </a:rPr>
              <a:t>             </a:t>
            </a:r>
            <a:endParaRPr lang="es-ES" sz="2000"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76672"/>
            <a:ext cx="7467600" cy="1080120"/>
          </a:xfrm>
        </p:spPr>
        <p:txBody>
          <a:bodyPr>
            <a:normAutofit/>
          </a:bodyPr>
          <a:lstStyle/>
          <a:p>
            <a:pPr algn="ctr"/>
            <a:r>
              <a:rPr lang="es-ES_tradnl" sz="3200" dirty="0" smtClean="0">
                <a:latin typeface="Comic Sans MS" pitchFamily="66" charset="0"/>
              </a:rPr>
              <a:t>Segunda  </a:t>
            </a:r>
            <a:r>
              <a:rPr lang="es-ES_tradnl" sz="3200" dirty="0" smtClean="0">
                <a:latin typeface="Comic Sans MS" pitchFamily="66" charset="0"/>
              </a:rPr>
              <a:t>LEY DE GAY- LUSSAC</a:t>
            </a:r>
            <a:br>
              <a:rPr lang="es-ES_tradnl" sz="3200" dirty="0" smtClean="0">
                <a:latin typeface="Comic Sans MS" pitchFamily="66" charset="0"/>
              </a:rPr>
            </a:br>
            <a:endParaRPr lang="es-ES" sz="3200" dirty="0"/>
          </a:p>
        </p:txBody>
      </p:sp>
      <p:sp>
        <p:nvSpPr>
          <p:cNvPr id="3" name="2 Marcador de contenido"/>
          <p:cNvSpPr>
            <a:spLocks noGrp="1"/>
          </p:cNvSpPr>
          <p:nvPr>
            <p:ph sz="quarter" idx="1"/>
          </p:nvPr>
        </p:nvSpPr>
        <p:spPr>
          <a:xfrm>
            <a:off x="457200" y="1268760"/>
            <a:ext cx="7467600" cy="5205192"/>
          </a:xfrm>
        </p:spPr>
        <p:txBody>
          <a:bodyPr>
            <a:normAutofit/>
          </a:bodyPr>
          <a:lstStyle/>
          <a:p>
            <a:r>
              <a:rPr lang="es-ES_tradnl" sz="2000" dirty="0" smtClean="0">
                <a:latin typeface="Comic Sans MS" pitchFamily="66" charset="0"/>
              </a:rPr>
              <a:t>Si el volumen de un gas permanece constante, la presión de una masa fija de gas es directamente proporcional a la temperatura  absoluta. </a:t>
            </a:r>
          </a:p>
          <a:p>
            <a:r>
              <a:rPr lang="es-ES_tradnl" sz="2000" dirty="0" smtClean="0">
                <a:latin typeface="Comic Sans MS" pitchFamily="66" charset="0"/>
              </a:rPr>
              <a:t>Para una misma masa de gas y para dos condiciones diferentes, </a:t>
            </a:r>
          </a:p>
          <a:p>
            <a:pPr>
              <a:buNone/>
            </a:pPr>
            <a:r>
              <a:rPr lang="es-ES_tradnl" sz="2000" dirty="0" smtClean="0">
                <a:latin typeface="Comic Sans MS" pitchFamily="66" charset="0"/>
              </a:rPr>
              <a:t>                         p</a:t>
            </a:r>
            <a:r>
              <a:rPr lang="es-ES_tradnl" sz="2000" baseline="-25000" dirty="0" smtClean="0">
                <a:latin typeface="Comic Sans MS" pitchFamily="66" charset="0"/>
              </a:rPr>
              <a:t>1</a:t>
            </a:r>
            <a:r>
              <a:rPr lang="es-ES_tradnl" sz="2000" dirty="0" smtClean="0">
                <a:latin typeface="Comic Sans MS" pitchFamily="66" charset="0"/>
              </a:rPr>
              <a:t> / T</a:t>
            </a:r>
            <a:r>
              <a:rPr lang="es-ES_tradnl" sz="2000" baseline="-25000" dirty="0" smtClean="0">
                <a:latin typeface="Comic Sans MS" pitchFamily="66" charset="0"/>
              </a:rPr>
              <a:t>1</a:t>
            </a:r>
            <a:r>
              <a:rPr lang="es-ES_tradnl" sz="2000" dirty="0" smtClean="0">
                <a:latin typeface="Comic Sans MS" pitchFamily="66" charset="0"/>
              </a:rPr>
              <a:t>  =  p</a:t>
            </a:r>
            <a:r>
              <a:rPr lang="es-ES_tradnl" sz="2000" baseline="-25000" dirty="0" smtClean="0">
                <a:latin typeface="Comic Sans MS" pitchFamily="66" charset="0"/>
              </a:rPr>
              <a:t>2</a:t>
            </a:r>
            <a:r>
              <a:rPr lang="es-ES_tradnl" sz="2000" dirty="0" smtClean="0">
                <a:latin typeface="Comic Sans MS" pitchFamily="66" charset="0"/>
              </a:rPr>
              <a:t>  / T</a:t>
            </a:r>
            <a:r>
              <a:rPr lang="es-ES_tradnl" sz="2000" baseline="-25000" dirty="0" smtClean="0">
                <a:latin typeface="Comic Sans MS" pitchFamily="66" charset="0"/>
              </a:rPr>
              <a:t>2</a:t>
            </a:r>
            <a:r>
              <a:rPr lang="es-ES_tradnl" sz="2000" dirty="0" smtClean="0">
                <a:latin typeface="Comic Sans MS" pitchFamily="66" charset="0"/>
              </a:rPr>
              <a:t> = constante</a:t>
            </a:r>
          </a:p>
          <a:p>
            <a:pPr>
              <a:buNone/>
            </a:pPr>
            <a:endParaRPr lang="es-ES_tradnl" sz="2000" dirty="0" smtClean="0">
              <a:latin typeface="Comic Sans MS" pitchFamily="66" charset="0"/>
            </a:endParaRPr>
          </a:p>
          <a:p>
            <a:pPr>
              <a:buNone/>
            </a:pPr>
            <a:r>
              <a:rPr lang="es-ES_tradnl" sz="2000" dirty="0" smtClean="0">
                <a:latin typeface="Comic Sans MS" pitchFamily="66" charset="0"/>
              </a:rPr>
              <a:t>     Los gases que cumplen perfectamente las leyes de </a:t>
            </a:r>
            <a:r>
              <a:rPr lang="es-ES_tradnl" sz="2000" dirty="0" err="1" smtClean="0">
                <a:latin typeface="Comic Sans MS" pitchFamily="66" charset="0"/>
              </a:rPr>
              <a:t>Boyke</a:t>
            </a:r>
            <a:r>
              <a:rPr lang="es-ES_tradnl" sz="2000" dirty="0" smtClean="0">
                <a:latin typeface="Comic Sans MS" pitchFamily="66" charset="0"/>
              </a:rPr>
              <a:t> y de Gay- </a:t>
            </a:r>
            <a:r>
              <a:rPr lang="es-ES_tradnl" sz="2000" dirty="0" err="1" smtClean="0">
                <a:latin typeface="Comic Sans MS" pitchFamily="66" charset="0"/>
              </a:rPr>
              <a:t>Lussac</a:t>
            </a:r>
            <a:r>
              <a:rPr lang="es-ES_tradnl" sz="2000" dirty="0" smtClean="0">
                <a:latin typeface="Comic Sans MS" pitchFamily="66" charset="0"/>
              </a:rPr>
              <a:t> se denominan gases ideales. </a:t>
            </a:r>
          </a:p>
          <a:p>
            <a:pPr>
              <a:buNone/>
            </a:pPr>
            <a:endParaRPr lang="es-ES_tradnl" sz="2000" dirty="0" smtClean="0">
              <a:latin typeface="Comic Sans MS" pitchFamily="66" charset="0"/>
            </a:endParaRPr>
          </a:p>
          <a:p>
            <a:pPr>
              <a:buNone/>
            </a:pPr>
            <a:r>
              <a:rPr lang="es-ES_tradnl" sz="2000" dirty="0" smtClean="0">
                <a:latin typeface="Comic Sans MS" pitchFamily="66" charset="0"/>
              </a:rPr>
              <a:t>    El modelo de gases ideales sirve para describir el comportamiento de cualquier gas.</a:t>
            </a:r>
          </a:p>
          <a:p>
            <a:pPr>
              <a:buNone/>
            </a:pPr>
            <a:endParaRPr lang="es-ES_tradnl" sz="2000" dirty="0" smtClean="0">
              <a:latin typeface="Comic Sans MS" pitchFamily="66" charset="0"/>
            </a:endParaRPr>
          </a:p>
          <a:p>
            <a:pPr>
              <a:buNone/>
            </a:pPr>
            <a:endParaRPr lang="es-ES" sz="2000" dirty="0">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34082"/>
          </a:xfrm>
        </p:spPr>
        <p:txBody>
          <a:bodyPr>
            <a:normAutofit/>
          </a:bodyPr>
          <a:lstStyle/>
          <a:p>
            <a:pPr algn="ctr"/>
            <a:r>
              <a:rPr lang="es-ES_tradnl" dirty="0" smtClean="0">
                <a:latin typeface="Comic Sans MS" pitchFamily="66" charset="0"/>
              </a:rPr>
              <a:t>EL MODELO CINÉTICO DE LOS GASES</a:t>
            </a:r>
            <a:endParaRPr lang="es-ES" dirty="0">
              <a:latin typeface="Comic Sans MS" pitchFamily="66" charset="0"/>
            </a:endParaRPr>
          </a:p>
        </p:txBody>
      </p:sp>
      <p:sp>
        <p:nvSpPr>
          <p:cNvPr id="3" name="2 Marcador de contenido"/>
          <p:cNvSpPr>
            <a:spLocks noGrp="1"/>
          </p:cNvSpPr>
          <p:nvPr>
            <p:ph sz="quarter" idx="1"/>
          </p:nvPr>
        </p:nvSpPr>
        <p:spPr>
          <a:xfrm>
            <a:off x="457200" y="1052736"/>
            <a:ext cx="7467600" cy="5421216"/>
          </a:xfrm>
        </p:spPr>
        <p:txBody>
          <a:bodyPr>
            <a:normAutofit/>
          </a:bodyPr>
          <a:lstStyle/>
          <a:p>
            <a:pPr algn="just"/>
            <a:r>
              <a:rPr lang="es-ES_tradnl" sz="2000" dirty="0" smtClean="0">
                <a:latin typeface="Comic Sans MS" pitchFamily="66" charset="0"/>
              </a:rPr>
              <a:t>El modelo más sencillo es suponer que un gas se comporta como si consistiera principalmente en un espacio vacío ocupado en algunos puntos por pequeñas partículas en movimiento incesante y caótico. Este modelo recibe el nombre de modelo cinético corpuscular.</a:t>
            </a:r>
          </a:p>
          <a:p>
            <a:pPr algn="just"/>
            <a:r>
              <a:rPr lang="es-ES_tradnl" sz="2000" dirty="0" smtClean="0">
                <a:latin typeface="Comic Sans MS" pitchFamily="66" charset="0"/>
              </a:rPr>
              <a:t>Con este modelo planteamos las siguientes hipótesis:</a:t>
            </a:r>
          </a:p>
          <a:p>
            <a:pPr algn="just">
              <a:buNone/>
            </a:pPr>
            <a:r>
              <a:rPr lang="es-ES_tradnl" sz="2000" dirty="0" smtClean="0">
                <a:latin typeface="Comic Sans MS" pitchFamily="66" charset="0"/>
              </a:rPr>
              <a:t>            - </a:t>
            </a:r>
            <a:r>
              <a:rPr lang="es-ES_tradnl" sz="2000" dirty="0" smtClean="0">
                <a:latin typeface="Comic Sans MS" pitchFamily="66" charset="0"/>
              </a:rPr>
              <a:t>L</a:t>
            </a:r>
            <a:r>
              <a:rPr lang="es-ES_tradnl" sz="2000" dirty="0" smtClean="0">
                <a:latin typeface="Comic Sans MS" pitchFamily="66" charset="0"/>
              </a:rPr>
              <a:t>os gases están formados por un gran número de partículas muy pequeñas, sobre todo si se las compara con la distancia que las separa.</a:t>
            </a:r>
          </a:p>
          <a:p>
            <a:pPr algn="just">
              <a:buNone/>
            </a:pPr>
            <a:r>
              <a:rPr lang="es-ES_tradnl" sz="2000" dirty="0" smtClean="0">
                <a:latin typeface="Comic Sans MS" pitchFamily="66" charset="0"/>
              </a:rPr>
              <a:t> </a:t>
            </a:r>
            <a:r>
              <a:rPr lang="es-ES_tradnl" sz="2000" dirty="0" smtClean="0">
                <a:latin typeface="Comic Sans MS" pitchFamily="66" charset="0"/>
              </a:rPr>
              <a:t>           - Entre partícula y partícula no hay nada, solo espacio vacío.</a:t>
            </a:r>
          </a:p>
          <a:p>
            <a:pPr algn="just">
              <a:buNone/>
            </a:pPr>
            <a:r>
              <a:rPr lang="es-ES_tradnl" sz="2000" dirty="0" smtClean="0">
                <a:latin typeface="Comic Sans MS" pitchFamily="66" charset="0"/>
              </a:rPr>
              <a:t> </a:t>
            </a:r>
            <a:r>
              <a:rPr lang="es-ES_tradnl" sz="2000" dirty="0" smtClean="0">
                <a:latin typeface="Comic Sans MS" pitchFamily="66" charset="0"/>
              </a:rPr>
              <a:t>           - Estas  partículas se mueven continuamente y de forma desordenada.</a:t>
            </a:r>
          </a:p>
          <a:p>
            <a:pPr algn="just">
              <a:buNone/>
            </a:pPr>
            <a:r>
              <a:rPr lang="es-ES_tradnl" sz="2000" dirty="0" smtClean="0">
                <a:latin typeface="Comic Sans MS" pitchFamily="66" charset="0"/>
              </a:rPr>
              <a:t> </a:t>
            </a:r>
            <a:r>
              <a:rPr lang="es-ES_tradnl" sz="2000" dirty="0" smtClean="0">
                <a:latin typeface="Comic Sans MS" pitchFamily="66" charset="0"/>
              </a:rPr>
              <a:t>           - Las partículas, en su movimiento, chocan entre sí y contra las paredes del recipiente que contiene el gas.</a:t>
            </a:r>
            <a:endParaRPr lang="es-ES" sz="2000"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normAutofit/>
          </a:bodyPr>
          <a:lstStyle/>
          <a:p>
            <a:pPr algn="ctr"/>
            <a:r>
              <a:rPr lang="es-ES_tradnl" sz="3600" dirty="0" smtClean="0">
                <a:latin typeface="Comic Sans MS" pitchFamily="66" charset="0"/>
              </a:rPr>
              <a:t>Teoría cinética de los gases</a:t>
            </a:r>
            <a:endParaRPr lang="es-ES" sz="3600" dirty="0">
              <a:latin typeface="Comic Sans MS" pitchFamily="66" charset="0"/>
            </a:endParaRPr>
          </a:p>
        </p:txBody>
      </p:sp>
      <p:sp>
        <p:nvSpPr>
          <p:cNvPr id="3" name="2 Marcador de contenido"/>
          <p:cNvSpPr>
            <a:spLocks noGrp="1"/>
          </p:cNvSpPr>
          <p:nvPr>
            <p:ph sz="quarter" idx="1"/>
          </p:nvPr>
        </p:nvSpPr>
        <p:spPr>
          <a:xfrm>
            <a:off x="457200" y="1268760"/>
            <a:ext cx="7467600" cy="5205192"/>
          </a:xfrm>
        </p:spPr>
        <p:txBody>
          <a:bodyPr>
            <a:normAutofit/>
          </a:bodyPr>
          <a:lstStyle/>
          <a:p>
            <a:pPr algn="just"/>
            <a:endParaRPr lang="es-ES_tradnl" sz="2000" dirty="0" smtClean="0">
              <a:latin typeface="Comic Sans MS" pitchFamily="66" charset="0"/>
            </a:endParaRPr>
          </a:p>
          <a:p>
            <a:pPr algn="just"/>
            <a:r>
              <a:rPr lang="es-ES_tradnl" sz="2000" dirty="0" smtClean="0">
                <a:latin typeface="Comic Sans MS" pitchFamily="66" charset="0"/>
              </a:rPr>
              <a:t>La observación y el análisis de una serie de fenómenos condujeron a los científicos a la elaboración de una teoría que explicara la constitución y el comportamiento de la materia. Para ello extrapolaron la teoría cinética de los gases a los otros dos estados de la materia.</a:t>
            </a:r>
          </a:p>
          <a:p>
            <a:pPr algn="just">
              <a:buNone/>
            </a:pPr>
            <a:endParaRPr lang="es-ES_tradnl" sz="2000" dirty="0" smtClean="0">
              <a:latin typeface="Comic Sans MS" pitchFamily="66" charset="0"/>
            </a:endParaRPr>
          </a:p>
          <a:p>
            <a:pPr algn="just"/>
            <a:r>
              <a:rPr lang="es-ES_tradnl" sz="2000" dirty="0" smtClean="0">
                <a:latin typeface="Comic Sans MS" pitchFamily="66" charset="0"/>
              </a:rPr>
              <a:t>Esta teoría se basa en dos ideas fundamentales tomadas de la teoría cinética de los gases:</a:t>
            </a:r>
          </a:p>
          <a:p>
            <a:pPr algn="just">
              <a:buNone/>
            </a:pPr>
            <a:r>
              <a:rPr lang="es-ES_tradnl" sz="2000" dirty="0" smtClean="0">
                <a:latin typeface="Comic Sans MS" pitchFamily="66" charset="0"/>
              </a:rPr>
              <a:t> </a:t>
            </a:r>
            <a:r>
              <a:rPr lang="es-ES_tradnl" sz="2000" dirty="0" smtClean="0">
                <a:latin typeface="Comic Sans MS" pitchFamily="66" charset="0"/>
              </a:rPr>
              <a:t>           - La materia está formada por </a:t>
            </a:r>
            <a:r>
              <a:rPr lang="es-ES_tradnl" sz="2000" u="sng" dirty="0" smtClean="0">
                <a:latin typeface="Comic Sans MS" pitchFamily="66" charset="0"/>
              </a:rPr>
              <a:t>partículas</a:t>
            </a:r>
            <a:r>
              <a:rPr lang="es-ES_tradnl" sz="2000" dirty="0" smtClean="0">
                <a:latin typeface="Comic Sans MS" pitchFamily="66" charset="0"/>
              </a:rPr>
              <a:t> muy pequeñas que no podemos ver.</a:t>
            </a:r>
          </a:p>
          <a:p>
            <a:pPr algn="just">
              <a:buNone/>
            </a:pPr>
            <a:endParaRPr lang="es-ES_tradnl" sz="2000" dirty="0" smtClean="0">
              <a:latin typeface="Comic Sans MS" pitchFamily="66" charset="0"/>
            </a:endParaRPr>
          </a:p>
          <a:p>
            <a:pPr algn="just">
              <a:buNone/>
            </a:pPr>
            <a:r>
              <a:rPr lang="es-ES_tradnl" sz="2000" dirty="0" smtClean="0">
                <a:latin typeface="Comic Sans MS" pitchFamily="66" charset="0"/>
              </a:rPr>
              <a:t>           -    Las partículas están en continuo </a:t>
            </a:r>
            <a:r>
              <a:rPr lang="es-ES_tradnl" sz="2000" u="sng" dirty="0" smtClean="0">
                <a:latin typeface="Comic Sans MS" pitchFamily="66" charset="0"/>
              </a:rPr>
              <a:t>movimiento</a:t>
            </a:r>
            <a:r>
              <a:rPr lang="es-ES_tradnl" sz="2000" dirty="0" smtClean="0">
                <a:latin typeface="Comic Sans MS" pitchFamily="66" charset="0"/>
              </a:rPr>
              <a:t>  de manera aleatoria.</a:t>
            </a:r>
          </a:p>
          <a:p>
            <a:pPr algn="just">
              <a:buNone/>
            </a:pPr>
            <a:r>
              <a:rPr lang="es-ES_tradnl" sz="2000" dirty="0" smtClean="0">
                <a:latin typeface="Comic Sans MS" pitchFamily="66" charset="0"/>
              </a:rPr>
              <a:t> </a:t>
            </a:r>
            <a:r>
              <a:rPr lang="es-ES_tradnl" sz="2000" dirty="0" smtClean="0">
                <a:latin typeface="Comic Sans MS" pitchFamily="66" charset="0"/>
              </a:rPr>
              <a:t>    </a:t>
            </a:r>
            <a:endParaRPr lang="es-ES" sz="2000" dirty="0">
              <a:latin typeface="Comic Sans MS"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_tradnl" sz="3200" dirty="0" smtClean="0">
                <a:latin typeface="Comic Sans MS" pitchFamily="66" charset="0"/>
              </a:rPr>
              <a:t>Los estados de agregación y la teoría cinética</a:t>
            </a:r>
            <a:endParaRPr lang="es-ES" sz="3200" dirty="0">
              <a:latin typeface="Comic Sans MS" pitchFamily="66" charset="0"/>
            </a:endParaRPr>
          </a:p>
        </p:txBody>
      </p:sp>
      <p:sp>
        <p:nvSpPr>
          <p:cNvPr id="3" name="2 Marcador de contenido"/>
          <p:cNvSpPr>
            <a:spLocks noGrp="1"/>
          </p:cNvSpPr>
          <p:nvPr>
            <p:ph sz="quarter" idx="1"/>
          </p:nvPr>
        </p:nvSpPr>
        <p:spPr/>
        <p:txBody>
          <a:bodyPr>
            <a:normAutofit lnSpcReduction="10000"/>
          </a:bodyPr>
          <a:lstStyle/>
          <a:p>
            <a:pPr algn="just"/>
            <a:r>
              <a:rPr lang="es-ES_tradnl" sz="2000" dirty="0" smtClean="0">
                <a:latin typeface="Comic Sans MS" pitchFamily="66" charset="0"/>
              </a:rPr>
              <a:t>Para  explicar las propiedades de los sólidos y los líquidos, la teoría cinética añade que entre las partículas existen fuerzas de atracción que las mantienen unidas. Si no existieran estas fuerzas de atracción, toda la materia se hallaría prácticamente en estado gaseoso.</a:t>
            </a:r>
          </a:p>
          <a:p>
            <a:pPr algn="ctr">
              <a:buNone/>
            </a:pPr>
            <a:r>
              <a:rPr lang="es-ES_tradnl" sz="2000" dirty="0" smtClean="0">
                <a:latin typeface="Comic Sans MS" pitchFamily="66" charset="0"/>
              </a:rPr>
              <a:t> </a:t>
            </a:r>
            <a:r>
              <a:rPr lang="es-ES_tradnl" sz="2000" dirty="0" smtClean="0">
                <a:latin typeface="Comic Sans MS" pitchFamily="66" charset="0"/>
              </a:rPr>
              <a:t> CAMBIOS DE ESTADO. INTERPRETACIÓN GRÁFICA</a:t>
            </a:r>
          </a:p>
          <a:p>
            <a:pPr algn="just">
              <a:buNone/>
            </a:pPr>
            <a:r>
              <a:rPr lang="es-ES_tradnl" sz="2000" dirty="0" smtClean="0">
                <a:latin typeface="Comic Sans MS" pitchFamily="66" charset="0"/>
              </a:rPr>
              <a:t>La representación gráfica de la temperatura frente al tiempo se denomina gráfica de cambio de estado. </a:t>
            </a:r>
          </a:p>
          <a:p>
            <a:pPr algn="just">
              <a:buNone/>
            </a:pPr>
            <a:r>
              <a:rPr lang="es-ES_tradnl" sz="2000" dirty="0" smtClean="0">
                <a:latin typeface="Comic Sans MS" pitchFamily="66" charset="0"/>
              </a:rPr>
              <a:t> </a:t>
            </a:r>
            <a:r>
              <a:rPr lang="es-ES_tradnl" sz="2000" dirty="0" smtClean="0">
                <a:latin typeface="Comic Sans MS" pitchFamily="66" charset="0"/>
              </a:rPr>
              <a:t>La temperatura a la cual una sustancia pasa</a:t>
            </a:r>
          </a:p>
          <a:p>
            <a:pPr algn="just">
              <a:buNone/>
            </a:pPr>
            <a:r>
              <a:rPr lang="es-ES_tradnl" sz="2000" dirty="0" smtClean="0">
                <a:latin typeface="Comic Sans MS" pitchFamily="66" charset="0"/>
              </a:rPr>
              <a:t>d</a:t>
            </a:r>
            <a:r>
              <a:rPr lang="es-ES_tradnl" sz="2000" dirty="0" smtClean="0">
                <a:latin typeface="Comic Sans MS" pitchFamily="66" charset="0"/>
              </a:rPr>
              <a:t>el estado sólido al líquido y viceversa, se</a:t>
            </a:r>
          </a:p>
          <a:p>
            <a:pPr algn="just">
              <a:buNone/>
            </a:pPr>
            <a:r>
              <a:rPr lang="es-ES_tradnl" sz="2000" dirty="0" smtClean="0">
                <a:latin typeface="Comic Sans MS" pitchFamily="66" charset="0"/>
              </a:rPr>
              <a:t>denomina punto de fusión.</a:t>
            </a:r>
          </a:p>
          <a:p>
            <a:pPr algn="just">
              <a:buNone/>
            </a:pPr>
            <a:r>
              <a:rPr lang="es-ES_tradnl" sz="2000" dirty="0" smtClean="0">
                <a:latin typeface="Comic Sans MS" pitchFamily="66" charset="0"/>
              </a:rPr>
              <a:t>La temperatura a la cual una sustancia </a:t>
            </a:r>
            <a:r>
              <a:rPr lang="es-ES_tradnl" sz="2000" dirty="0" err="1" smtClean="0">
                <a:latin typeface="Comic Sans MS" pitchFamily="66" charset="0"/>
              </a:rPr>
              <a:t>pa</a:t>
            </a:r>
            <a:r>
              <a:rPr lang="es-ES_tradnl" sz="2000" dirty="0" smtClean="0">
                <a:latin typeface="Comic Sans MS" pitchFamily="66" charset="0"/>
              </a:rPr>
              <a:t>-</a:t>
            </a:r>
          </a:p>
          <a:p>
            <a:pPr algn="just">
              <a:buNone/>
            </a:pPr>
            <a:r>
              <a:rPr lang="es-ES_tradnl" sz="2000" dirty="0" err="1" smtClean="0">
                <a:latin typeface="Comic Sans MS" pitchFamily="66" charset="0"/>
              </a:rPr>
              <a:t>sa</a:t>
            </a:r>
            <a:r>
              <a:rPr lang="es-ES_tradnl" sz="2000" dirty="0" smtClean="0">
                <a:latin typeface="Comic Sans MS" pitchFamily="66" charset="0"/>
              </a:rPr>
              <a:t> del estado líquido al gaseoso, y viceversa</a:t>
            </a:r>
          </a:p>
          <a:p>
            <a:pPr algn="just">
              <a:buNone/>
            </a:pPr>
            <a:r>
              <a:rPr lang="es-ES_tradnl" sz="2000" dirty="0" smtClean="0">
                <a:latin typeface="Comic Sans MS" pitchFamily="66" charset="0"/>
              </a:rPr>
              <a:t>recibe el nombre de punto de ebullición. </a:t>
            </a:r>
          </a:p>
          <a:p>
            <a:pPr algn="just">
              <a:buNone/>
            </a:pPr>
            <a:endParaRPr lang="es-ES_tradnl" sz="2000" dirty="0" smtClean="0">
              <a:latin typeface="Comic Sans MS" pitchFamily="66" charset="0"/>
            </a:endParaRPr>
          </a:p>
        </p:txBody>
      </p:sp>
      <p:pic>
        <p:nvPicPr>
          <p:cNvPr id="4" name="irc_mi" descr="http://neetescuela.com/wp-content/uploads/2013/02/liquidos36.gif">
            <a:hlinkClick r:id="rId2"/>
          </p:cNvPr>
          <p:cNvPicPr/>
          <p:nvPr/>
        </p:nvPicPr>
        <p:blipFill>
          <a:blip r:embed="rId3" cstate="print"/>
          <a:srcRect/>
          <a:stretch>
            <a:fillRect/>
          </a:stretch>
        </p:blipFill>
        <p:spPr bwMode="auto">
          <a:xfrm>
            <a:off x="5364088" y="4293096"/>
            <a:ext cx="2846705" cy="225806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562074"/>
          </a:xfrm>
        </p:spPr>
        <p:txBody>
          <a:bodyPr/>
          <a:lstStyle/>
          <a:p>
            <a:pPr algn="ctr"/>
            <a:r>
              <a:rPr lang="es-ES_tradnl" dirty="0" smtClean="0">
                <a:latin typeface="Comic Sans MS" pitchFamily="66" charset="0"/>
              </a:rPr>
              <a:t>CAMBIOS DE ESTADO</a:t>
            </a:r>
            <a:endParaRPr lang="es-ES" dirty="0">
              <a:latin typeface="Comic Sans MS" pitchFamily="66" charset="0"/>
            </a:endParaRPr>
          </a:p>
        </p:txBody>
      </p:sp>
      <p:pic>
        <p:nvPicPr>
          <p:cNvPr id="4" name="irc_mi" descr="http://nea.educastur.princast.es/repositorio/RECURSO_ZIP/1_jantoniozu_Trab_energ_cal_2ESO/Trab_energ_cal_2ESO/imag/camb_estad.JPG">
            <a:hlinkClick r:id="rId2"/>
          </p:cNvPr>
          <p:cNvPicPr>
            <a:picLocks noGrp="1"/>
          </p:cNvPicPr>
          <p:nvPr>
            <p:ph sz="quarter" idx="1"/>
          </p:nvPr>
        </p:nvPicPr>
        <p:blipFill>
          <a:blip r:embed="rId3" cstate="print"/>
          <a:srcRect/>
          <a:stretch>
            <a:fillRect/>
          </a:stretch>
        </p:blipFill>
        <p:spPr bwMode="auto">
          <a:xfrm>
            <a:off x="1547664" y="1052736"/>
            <a:ext cx="5256584" cy="2160240"/>
          </a:xfrm>
          <a:prstGeom prst="rect">
            <a:avLst/>
          </a:prstGeom>
          <a:noFill/>
          <a:ln w="9525">
            <a:noFill/>
            <a:miter lim="800000"/>
            <a:headEnd/>
            <a:tailEnd/>
          </a:ln>
        </p:spPr>
      </p:pic>
      <p:sp>
        <p:nvSpPr>
          <p:cNvPr id="5" name="4 CuadroTexto"/>
          <p:cNvSpPr txBox="1"/>
          <p:nvPr/>
        </p:nvSpPr>
        <p:spPr>
          <a:xfrm>
            <a:off x="611560" y="3356992"/>
            <a:ext cx="7488832" cy="3016210"/>
          </a:xfrm>
          <a:prstGeom prst="rect">
            <a:avLst/>
          </a:prstGeom>
          <a:noFill/>
        </p:spPr>
        <p:txBody>
          <a:bodyPr wrap="square" rtlCol="0">
            <a:spAutoFit/>
          </a:bodyPr>
          <a:lstStyle/>
          <a:p>
            <a:pPr algn="ctr"/>
            <a:endParaRPr lang="es-ES_tradnl" dirty="0" smtClean="0">
              <a:latin typeface="Comic Sans MS" pitchFamily="66" charset="0"/>
            </a:endParaRPr>
          </a:p>
          <a:p>
            <a:pPr algn="ctr"/>
            <a:r>
              <a:rPr lang="es-ES_tradnl" sz="2800" dirty="0" smtClean="0">
                <a:latin typeface="Comic Sans MS" pitchFamily="66" charset="0"/>
              </a:rPr>
              <a:t>LA DENSIDAD</a:t>
            </a:r>
          </a:p>
          <a:p>
            <a:pPr algn="ctr"/>
            <a:endParaRPr lang="es-ES_tradnl" dirty="0" smtClean="0">
              <a:latin typeface="Comic Sans MS" pitchFamily="66" charset="0"/>
            </a:endParaRPr>
          </a:p>
          <a:p>
            <a:pPr algn="just"/>
            <a:r>
              <a:rPr lang="es-ES_tradnl" dirty="0" smtClean="0">
                <a:latin typeface="Comic Sans MS" pitchFamily="66" charset="0"/>
              </a:rPr>
              <a:t>El volumen que ocupa una masa fija de sustancia en estado gaseoso contenida en un recipiente es mayor que el que esta misma sustancia ocupa cuando está en estado líquido, y en este estado, mayor que en estado sólido.</a:t>
            </a:r>
          </a:p>
          <a:p>
            <a:pPr algn="just"/>
            <a:r>
              <a:rPr lang="es-ES_tradnl" dirty="0" smtClean="0">
                <a:latin typeface="Comic Sans MS" pitchFamily="66" charset="0"/>
              </a:rPr>
              <a:t>La densidad de una misma sustancia en estado sólido es, por lo general, mayor que en estado líquido, y en este estado, mayor que en estado gaseoso.</a:t>
            </a:r>
            <a:endParaRPr lang="es-ES" dirty="0">
              <a:latin typeface="Comic Sans MS"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74</TotalTime>
  <Words>931</Words>
  <Application>Microsoft Office PowerPoint</Application>
  <PresentationFormat>Presentación en pantalla (4:3)</PresentationFormat>
  <Paragraphs>73</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Mirador</vt:lpstr>
      <vt:lpstr>MATERIA Y PARTÍCULAS</vt:lpstr>
      <vt:lpstr>El estado gaseoso</vt:lpstr>
      <vt:lpstr>EL COMPORTAMIENTO DE LOS GASES</vt:lpstr>
      <vt:lpstr>El volumen de un gas varía con la temperatura</vt:lpstr>
      <vt:lpstr>Segunda  LEY DE GAY- LUSSAC </vt:lpstr>
      <vt:lpstr>EL MODELO CINÉTICO DE LOS GASES</vt:lpstr>
      <vt:lpstr>Teoría cinética de los gases</vt:lpstr>
      <vt:lpstr>Los estados de agregación y la teoría cinética</vt:lpstr>
      <vt:lpstr>CAMBIOS DE ESTADO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 Y PARTÍCULAS</dc:title>
  <dc:creator>alex</dc:creator>
  <cp:lastModifiedBy>alex</cp:lastModifiedBy>
  <cp:revision>9</cp:revision>
  <dcterms:created xsi:type="dcterms:W3CDTF">2014-05-10T17:39:14Z</dcterms:created>
  <dcterms:modified xsi:type="dcterms:W3CDTF">2014-05-10T19:04:24Z</dcterms:modified>
</cp:coreProperties>
</file>