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1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132FADFE-3B8F-471C-ABF0-DBC7717ECBBC}"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12/05/2014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A847CFC-816F-41D0-AAC0-9BF4FEBC753E}" type="datetimeFigureOut">
              <a:rPr lang="es-ES" smtClean="0"/>
              <a:pPr/>
              <a:t>12/05/2014</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32FADFE-3B8F-471C-ABF0-DBC7717ECBBC}"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3400" y="1371600"/>
            <a:ext cx="7851648" cy="1769368"/>
          </a:xfrm>
        </p:spPr>
        <p:txBody>
          <a:bodyPr/>
          <a:lstStyle/>
          <a:p>
            <a:pPr algn="ctr"/>
            <a:r>
              <a:rPr lang="es-ES_tradnl" dirty="0" smtClean="0">
                <a:latin typeface="Comic Sans MS" pitchFamily="66" charset="0"/>
              </a:rPr>
              <a:t>TEORÍA ATÓMICO- MOLECULAR</a:t>
            </a:r>
            <a:endParaRPr lang="es-ES" dirty="0">
              <a:latin typeface="Comic Sans MS" pitchFamily="66" charset="0"/>
            </a:endParaRPr>
          </a:p>
        </p:txBody>
      </p:sp>
      <p:sp>
        <p:nvSpPr>
          <p:cNvPr id="3" name="2 Subtítulo"/>
          <p:cNvSpPr>
            <a:spLocks noGrp="1"/>
          </p:cNvSpPr>
          <p:nvPr>
            <p:ph type="subTitle" idx="1"/>
          </p:nvPr>
        </p:nvSpPr>
        <p:spPr>
          <a:xfrm>
            <a:off x="533400" y="4509120"/>
            <a:ext cx="7854696" cy="472016"/>
          </a:xfrm>
        </p:spPr>
        <p:txBody>
          <a:bodyPr>
            <a:normAutofit lnSpcReduction="10000"/>
          </a:bodyPr>
          <a:lstStyle/>
          <a:p>
            <a:r>
              <a:rPr lang="es-ES_tradnl" dirty="0" smtClean="0">
                <a:latin typeface="Comic Sans MS" pitchFamily="66" charset="0"/>
              </a:rPr>
              <a:t>UNIDAD   4</a:t>
            </a:r>
            <a:r>
              <a:rPr lang="es-ES_tradnl" dirty="0" smtClean="0"/>
              <a:t> </a:t>
            </a: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636680"/>
          </a:xfrm>
        </p:spPr>
        <p:txBody>
          <a:bodyPr>
            <a:normAutofit fontScale="90000"/>
          </a:bodyPr>
          <a:lstStyle/>
          <a:p>
            <a:r>
              <a:rPr lang="es-ES_tradnl" dirty="0" smtClean="0">
                <a:latin typeface="Comic Sans MS" pitchFamily="66" charset="0"/>
              </a:rPr>
              <a:t>Las primeras teorías atomistas</a:t>
            </a:r>
            <a:endParaRPr lang="es-ES" dirty="0">
              <a:latin typeface="Comic Sans MS" pitchFamily="66" charset="0"/>
            </a:endParaRPr>
          </a:p>
        </p:txBody>
      </p:sp>
      <p:sp>
        <p:nvSpPr>
          <p:cNvPr id="3" name="2 Marcador de contenido"/>
          <p:cNvSpPr>
            <a:spLocks noGrp="1"/>
          </p:cNvSpPr>
          <p:nvPr>
            <p:ph idx="1"/>
          </p:nvPr>
        </p:nvSpPr>
        <p:spPr>
          <a:xfrm>
            <a:off x="457200" y="1484784"/>
            <a:ext cx="8229600" cy="4839816"/>
          </a:xfrm>
        </p:spPr>
        <p:txBody>
          <a:bodyPr>
            <a:normAutofit/>
          </a:bodyPr>
          <a:lstStyle/>
          <a:p>
            <a:pPr algn="just">
              <a:buNone/>
            </a:pPr>
            <a:r>
              <a:rPr lang="es-ES_tradnl" dirty="0" smtClean="0"/>
              <a:t>   </a:t>
            </a:r>
            <a:endParaRPr lang="es-ES_tradnl" dirty="0" smtClean="0"/>
          </a:p>
          <a:p>
            <a:pPr algn="just">
              <a:buNone/>
            </a:pPr>
            <a:r>
              <a:rPr lang="es-ES_tradnl" sz="2400" dirty="0" smtClean="0">
                <a:latin typeface="Comic Sans MS" pitchFamily="66" charset="0"/>
              </a:rPr>
              <a:t> </a:t>
            </a:r>
            <a:r>
              <a:rPr lang="es-ES_tradnl" sz="2400" dirty="0" smtClean="0">
                <a:latin typeface="Comic Sans MS" pitchFamily="66" charset="0"/>
              </a:rPr>
              <a:t>  </a:t>
            </a:r>
            <a:r>
              <a:rPr lang="es-ES_tradnl" sz="2400" dirty="0" err="1" smtClean="0">
                <a:latin typeface="Comic Sans MS" pitchFamily="66" charset="0"/>
              </a:rPr>
              <a:t>Leucipo</a:t>
            </a:r>
            <a:r>
              <a:rPr lang="es-ES_tradnl" sz="2400" dirty="0" smtClean="0">
                <a:latin typeface="Comic Sans MS" pitchFamily="66" charset="0"/>
              </a:rPr>
              <a:t> </a:t>
            </a:r>
            <a:r>
              <a:rPr lang="es-ES_tradnl" sz="2400" dirty="0" smtClean="0">
                <a:latin typeface="Comic Sans MS" pitchFamily="66" charset="0"/>
              </a:rPr>
              <a:t>y Demócrito en el siglo IV a. C. pensaban la materia  se dividía de forma sucesiva hasta que se llega a una porción que ya no se puede dividir , a esta materia indivisible le llamaron </a:t>
            </a:r>
            <a:r>
              <a:rPr lang="es-ES_tradnl" sz="2400" b="1" dirty="0" smtClean="0">
                <a:latin typeface="Comic Sans MS" pitchFamily="66" charset="0"/>
              </a:rPr>
              <a:t>átomo</a:t>
            </a:r>
            <a:r>
              <a:rPr lang="es-ES_tradnl" sz="2400" dirty="0" smtClean="0">
                <a:latin typeface="Comic Sans MS" pitchFamily="66" charset="0"/>
              </a:rPr>
              <a:t>.</a:t>
            </a:r>
          </a:p>
          <a:p>
            <a:pPr algn="just">
              <a:buNone/>
            </a:pPr>
            <a:endParaRPr lang="es-ES_tradnl" sz="2400" dirty="0" smtClean="0">
              <a:latin typeface="Comic Sans MS" pitchFamily="66" charset="0"/>
            </a:endParaRPr>
          </a:p>
          <a:p>
            <a:r>
              <a:rPr lang="es-ES_tradnl" sz="2400" dirty="0" smtClean="0">
                <a:latin typeface="Comic Sans MS" pitchFamily="66" charset="0"/>
              </a:rPr>
              <a:t>Aristóteles rechazó la teoría atomista de los filósofos griegos y postuló que la materia está formada por cuatro elementos: tierra, agua, aire y fuego, teoría que se conoce como continuista.</a:t>
            </a:r>
            <a:endParaRPr lang="es-ES" sz="2400" dirty="0" smtClean="0">
              <a:latin typeface="Comic Sans MS" pitchFamily="66" charset="0"/>
            </a:endParaRPr>
          </a:p>
          <a:p>
            <a:endParaRPr lang="es-ES_tradnl" sz="2000" dirty="0" smtClean="0">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fontAlgn="t">
              <a:buNone/>
            </a:pPr>
            <a:endParaRPr lang="es-ES" dirty="0" smtClean="0"/>
          </a:p>
          <a:p>
            <a:endParaRPr lang="es-ES" dirty="0"/>
          </a:p>
        </p:txBody>
      </p:sp>
      <p:graphicFrame>
        <p:nvGraphicFramePr>
          <p:cNvPr id="4" name="3 Tabla"/>
          <p:cNvGraphicFramePr>
            <a:graphicFrameLocks noGrp="1"/>
          </p:cNvGraphicFramePr>
          <p:nvPr/>
        </p:nvGraphicFramePr>
        <p:xfrm>
          <a:off x="1403648" y="908720"/>
          <a:ext cx="6096000" cy="566928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just"/>
                      <a:r>
                        <a:rPr lang="es-ES_tradnl" dirty="0" smtClean="0">
                          <a:latin typeface="Comic Sans MS" pitchFamily="66" charset="0"/>
                        </a:rPr>
                        <a:t>Los atomistas</a:t>
                      </a:r>
                      <a:r>
                        <a:rPr lang="es-ES_tradnl" baseline="0" dirty="0" smtClean="0">
                          <a:latin typeface="Comic Sans MS" pitchFamily="66" charset="0"/>
                        </a:rPr>
                        <a:t> creían que…</a:t>
                      </a:r>
                      <a:endParaRPr lang="es-ES" dirty="0">
                        <a:latin typeface="Comic Sans MS" pitchFamily="66" charset="0"/>
                      </a:endParaRPr>
                    </a:p>
                  </a:txBody>
                  <a:tcPr/>
                </a:tc>
                <a:tc>
                  <a:txBody>
                    <a:bodyPr/>
                    <a:lstStyle/>
                    <a:p>
                      <a:pPr algn="just"/>
                      <a:r>
                        <a:rPr lang="es-ES_tradnl" dirty="0" smtClean="0">
                          <a:latin typeface="Comic Sans MS" pitchFamily="66" charset="0"/>
                        </a:rPr>
                        <a:t>Los continuistas</a:t>
                      </a:r>
                      <a:r>
                        <a:rPr lang="es-ES_tradnl" baseline="0" dirty="0" smtClean="0">
                          <a:latin typeface="Comic Sans MS" pitchFamily="66" charset="0"/>
                        </a:rPr>
                        <a:t> creían que….</a:t>
                      </a:r>
                      <a:endParaRPr lang="es-ES" dirty="0">
                        <a:latin typeface="Comic Sans MS" pitchFamily="66" charset="0"/>
                      </a:endParaRPr>
                    </a:p>
                  </a:txBody>
                  <a:tcPr/>
                </a:tc>
              </a:tr>
              <a:tr h="370840">
                <a:tc>
                  <a:txBody>
                    <a:bodyPr/>
                    <a:lstStyle/>
                    <a:p>
                      <a:pPr algn="just">
                        <a:buFontTx/>
                        <a:buChar char="-"/>
                      </a:pPr>
                      <a:r>
                        <a:rPr lang="es-ES_tradnl" dirty="0" smtClean="0">
                          <a:latin typeface="Comic Sans MS" pitchFamily="66" charset="0"/>
                        </a:rPr>
                        <a:t>Tod</a:t>
                      </a:r>
                      <a:r>
                        <a:rPr lang="es-ES_tradnl" baseline="0" dirty="0" smtClean="0">
                          <a:latin typeface="Comic Sans MS" pitchFamily="66" charset="0"/>
                        </a:rPr>
                        <a:t>o está hecho de pequeñas partículas llamadas átomos. Si dividimos una sustancia muchísimas veces, llegaremos a ellas.</a:t>
                      </a:r>
                    </a:p>
                    <a:p>
                      <a:pPr algn="just">
                        <a:buFontTx/>
                        <a:buChar char="-"/>
                      </a:pPr>
                      <a:r>
                        <a:rPr lang="es-ES_tradnl" baseline="0" dirty="0" smtClean="0">
                          <a:latin typeface="Comic Sans MS" pitchFamily="66" charset="0"/>
                        </a:rPr>
                        <a:t> Las sustancias están formadas por diferentes clases de átomos.</a:t>
                      </a:r>
                    </a:p>
                    <a:p>
                      <a:pPr algn="just">
                        <a:buFontTx/>
                        <a:buChar char="-"/>
                      </a:pPr>
                      <a:r>
                        <a:rPr lang="es-ES_tradnl" baseline="0" dirty="0" smtClean="0">
                          <a:latin typeface="Comic Sans MS" pitchFamily="66" charset="0"/>
                        </a:rPr>
                        <a:t>Las propiedades de la materia varían según el agrupamiento de los átomos.</a:t>
                      </a:r>
                    </a:p>
                    <a:p>
                      <a:pPr algn="just">
                        <a:buFontTx/>
                        <a:buChar char="-"/>
                      </a:pPr>
                      <a:r>
                        <a:rPr lang="es-ES_tradnl" baseline="0" dirty="0" smtClean="0">
                          <a:latin typeface="Comic Sans MS" pitchFamily="66" charset="0"/>
                        </a:rPr>
                        <a:t> Los átomos no pueden verse porque son muy pequeños.</a:t>
                      </a:r>
                    </a:p>
                    <a:p>
                      <a:pPr algn="just">
                        <a:buFontTx/>
                        <a:buChar char="-"/>
                      </a:pPr>
                      <a:endParaRPr lang="es-ES" dirty="0">
                        <a:latin typeface="Comic Sans MS" pitchFamily="66" charset="0"/>
                      </a:endParaRPr>
                    </a:p>
                  </a:txBody>
                  <a:tcPr/>
                </a:tc>
                <a:tc>
                  <a:txBody>
                    <a:bodyPr/>
                    <a:lstStyle/>
                    <a:p>
                      <a:pPr algn="just">
                        <a:buFontTx/>
                        <a:buChar char="-"/>
                      </a:pPr>
                      <a:r>
                        <a:rPr lang="es-ES_tradnl" dirty="0" smtClean="0">
                          <a:latin typeface="Comic Sans MS" pitchFamily="66" charset="0"/>
                        </a:rPr>
                        <a:t>Los átomos no existen. No hay límite para dividir la materia.</a:t>
                      </a:r>
                    </a:p>
                    <a:p>
                      <a:pPr algn="just">
                        <a:buFontTx/>
                        <a:buChar char="-"/>
                      </a:pPr>
                      <a:r>
                        <a:rPr lang="es-ES_tradnl" dirty="0" smtClean="0">
                          <a:latin typeface="Comic Sans MS" pitchFamily="66" charset="0"/>
                        </a:rPr>
                        <a:t>Todas las sustancias están formadas por las mezclas o</a:t>
                      </a:r>
                      <a:r>
                        <a:rPr lang="es-ES_tradnl" baseline="0" dirty="0" smtClean="0">
                          <a:latin typeface="Comic Sans MS" pitchFamily="66" charset="0"/>
                        </a:rPr>
                        <a:t> combinaciones de cuatro elementos: tierra, agua, aire y fuego.</a:t>
                      </a:r>
                    </a:p>
                    <a:p>
                      <a:pPr algn="just">
                        <a:buFontTx/>
                        <a:buChar char="-"/>
                      </a:pPr>
                      <a:r>
                        <a:rPr lang="es-ES_tradnl" baseline="0" dirty="0" smtClean="0">
                          <a:latin typeface="Comic Sans MS" pitchFamily="66" charset="0"/>
                        </a:rPr>
                        <a:t>Estos elementos mantienen un orden: la tierra en el centro, el agua, el aire y el fuego,..</a:t>
                      </a:r>
                    </a:p>
                    <a:p>
                      <a:pPr algn="just">
                        <a:buFontTx/>
                        <a:buChar char="-"/>
                      </a:pPr>
                      <a:r>
                        <a:rPr lang="es-ES_tradnl" baseline="0" dirty="0" smtClean="0">
                          <a:latin typeface="Comic Sans MS" pitchFamily="66" charset="0"/>
                        </a:rPr>
                        <a:t>Nadie ha visto las partículas últimas de las que habla la teoría atomista, por tanto, no existen. </a:t>
                      </a:r>
                    </a:p>
                    <a:p>
                      <a:pPr algn="just">
                        <a:buFontTx/>
                        <a:buChar char="-"/>
                      </a:pPr>
                      <a:endParaRPr lang="es-ES" dirty="0">
                        <a:latin typeface="Comic Sans MS" pitchFamily="66" charset="0"/>
                      </a:endParaRPr>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636680"/>
          </a:xfrm>
        </p:spPr>
        <p:txBody>
          <a:bodyPr>
            <a:normAutofit/>
          </a:bodyPr>
          <a:lstStyle/>
          <a:p>
            <a:pPr algn="ctr"/>
            <a:r>
              <a:rPr lang="es-ES_tradnl" sz="3600" dirty="0" smtClean="0">
                <a:latin typeface="Comic Sans MS" pitchFamily="66" charset="0"/>
              </a:rPr>
              <a:t>Reacciones entre sustancias</a:t>
            </a:r>
            <a:endParaRPr lang="es-ES" sz="3600" dirty="0">
              <a:latin typeface="Comic Sans MS" pitchFamily="66" charset="0"/>
            </a:endParaRPr>
          </a:p>
        </p:txBody>
      </p:sp>
      <p:sp>
        <p:nvSpPr>
          <p:cNvPr id="3" name="2 Marcador de contenido"/>
          <p:cNvSpPr>
            <a:spLocks noGrp="1"/>
          </p:cNvSpPr>
          <p:nvPr>
            <p:ph idx="1"/>
          </p:nvPr>
        </p:nvSpPr>
        <p:spPr>
          <a:xfrm>
            <a:off x="457200" y="1412776"/>
            <a:ext cx="8229600" cy="4911824"/>
          </a:xfrm>
        </p:spPr>
        <p:txBody>
          <a:bodyPr>
            <a:normAutofit fontScale="62500" lnSpcReduction="20000"/>
          </a:bodyPr>
          <a:lstStyle/>
          <a:p>
            <a:pPr>
              <a:buNone/>
            </a:pPr>
            <a:r>
              <a:rPr lang="es-ES_tradnl" sz="2800" dirty="0" smtClean="0">
                <a:latin typeface="Comic Sans MS" pitchFamily="66" charset="0"/>
              </a:rPr>
              <a:t>Cuando </a:t>
            </a:r>
            <a:r>
              <a:rPr lang="es-ES_tradnl" sz="2800" dirty="0" smtClean="0">
                <a:latin typeface="Comic Sans MS" pitchFamily="66" charset="0"/>
              </a:rPr>
              <a:t>mezclamos dos sustancias pueden ocurrir dos cosas</a:t>
            </a:r>
            <a:r>
              <a:rPr lang="es-ES_tradnl" sz="2800" dirty="0" smtClean="0">
                <a:latin typeface="Comic Sans MS" pitchFamily="66" charset="0"/>
              </a:rPr>
              <a:t>:</a:t>
            </a:r>
            <a:endParaRPr lang="es-ES" sz="2800" dirty="0" smtClean="0">
              <a:latin typeface="Comic Sans MS" pitchFamily="66" charset="0"/>
            </a:endParaRPr>
          </a:p>
          <a:p>
            <a:pPr lvl="1"/>
            <a:r>
              <a:rPr lang="es-ES_tradnl" dirty="0" smtClean="0">
                <a:latin typeface="Comic Sans MS" pitchFamily="66" charset="0"/>
              </a:rPr>
              <a:t>Ambas permanecen inalteradas y conservan sus propiedades.</a:t>
            </a:r>
            <a:endParaRPr lang="es-ES" dirty="0" smtClean="0">
              <a:latin typeface="Comic Sans MS" pitchFamily="66" charset="0"/>
            </a:endParaRPr>
          </a:p>
          <a:p>
            <a:pPr lvl="1"/>
            <a:r>
              <a:rPr lang="es-ES_tradnl" dirty="0" smtClean="0">
                <a:latin typeface="Comic Sans MS" pitchFamily="66" charset="0"/>
              </a:rPr>
              <a:t>Pueden transformarse en otras sustancias diferentes.</a:t>
            </a:r>
            <a:endParaRPr lang="es-ES" dirty="0" smtClean="0">
              <a:latin typeface="Comic Sans MS" pitchFamily="66" charset="0"/>
            </a:endParaRPr>
          </a:p>
          <a:p>
            <a:pPr>
              <a:buNone/>
            </a:pPr>
            <a:endParaRPr lang="es-ES_tradnl" sz="2800" dirty="0" smtClean="0">
              <a:latin typeface="Comic Sans MS" pitchFamily="66" charset="0"/>
            </a:endParaRPr>
          </a:p>
          <a:p>
            <a:pPr>
              <a:buNone/>
            </a:pPr>
            <a:r>
              <a:rPr lang="es-ES_tradnl" sz="2800" dirty="0" smtClean="0">
                <a:latin typeface="Comic Sans MS" pitchFamily="66" charset="0"/>
              </a:rPr>
              <a:t>En </a:t>
            </a:r>
            <a:r>
              <a:rPr lang="es-ES_tradnl" sz="2800" dirty="0" smtClean="0">
                <a:latin typeface="Comic Sans MS" pitchFamily="66" charset="0"/>
              </a:rPr>
              <a:t>el segundo caso estamos hablando de reacciones </a:t>
            </a:r>
            <a:r>
              <a:rPr lang="es-ES_tradnl" sz="2800" dirty="0" smtClean="0">
                <a:latin typeface="Comic Sans MS" pitchFamily="66" charset="0"/>
              </a:rPr>
              <a:t>químicas</a:t>
            </a:r>
            <a:r>
              <a:rPr lang="es-ES_tradnl" sz="2800" dirty="0" smtClean="0"/>
              <a:t>.</a:t>
            </a:r>
            <a:endParaRPr lang="es-ES" sz="2800" dirty="0" smtClean="0"/>
          </a:p>
          <a:p>
            <a:pPr>
              <a:buNone/>
            </a:pPr>
            <a:endParaRPr lang="es-ES" sz="2800" dirty="0" smtClean="0">
              <a:latin typeface="Comic Sans MS" pitchFamily="66" charset="0"/>
            </a:endParaRPr>
          </a:p>
          <a:p>
            <a:pPr>
              <a:buNone/>
            </a:pPr>
            <a:r>
              <a:rPr lang="es-ES_tradnl" dirty="0" smtClean="0">
                <a:latin typeface="Comic Sans MS" pitchFamily="66" charset="0"/>
              </a:rPr>
              <a:t>Una </a:t>
            </a:r>
            <a:r>
              <a:rPr lang="es-ES_tradnl" b="1" dirty="0" smtClean="0">
                <a:latin typeface="Comic Sans MS" pitchFamily="66" charset="0"/>
              </a:rPr>
              <a:t>reacción química </a:t>
            </a:r>
            <a:r>
              <a:rPr lang="es-ES_tradnl" dirty="0" smtClean="0">
                <a:latin typeface="Comic Sans MS" pitchFamily="66" charset="0"/>
              </a:rPr>
              <a:t>es un proceso mediante el cual una o más sustancias se transforman en otra u otras diferentes. </a:t>
            </a:r>
          </a:p>
          <a:p>
            <a:pPr>
              <a:buNone/>
            </a:pPr>
            <a:endParaRPr lang="es-ES_tradnl" dirty="0" smtClean="0">
              <a:latin typeface="Comic Sans MS" pitchFamily="66" charset="0"/>
            </a:endParaRPr>
          </a:p>
          <a:p>
            <a:pPr>
              <a:buNone/>
            </a:pPr>
            <a:r>
              <a:rPr lang="es-ES_tradnl" dirty="0" smtClean="0">
                <a:latin typeface="Comic Sans MS" pitchFamily="66" charset="0"/>
              </a:rPr>
              <a:t> </a:t>
            </a:r>
            <a:r>
              <a:rPr lang="es-ES_tradnl" dirty="0" smtClean="0">
                <a:latin typeface="Comic Sans MS" pitchFamily="66" charset="0"/>
              </a:rPr>
              <a:t>     		Son ejemplos de</a:t>
            </a:r>
            <a:r>
              <a:rPr lang="es-ES_tradnl" b="1" dirty="0" smtClean="0">
                <a:latin typeface="Comic Sans MS" pitchFamily="66" charset="0"/>
              </a:rPr>
              <a:t> procesos químicos</a:t>
            </a:r>
            <a:r>
              <a:rPr lang="es-ES_tradnl" dirty="0" smtClean="0">
                <a:latin typeface="Comic Sans MS" pitchFamily="66" charset="0"/>
              </a:rPr>
              <a:t>:</a:t>
            </a:r>
          </a:p>
          <a:p>
            <a:pPr>
              <a:buNone/>
            </a:pPr>
            <a:r>
              <a:rPr lang="es-ES_tradnl" dirty="0" smtClean="0">
                <a:latin typeface="Comic Sans MS" pitchFamily="66" charset="0"/>
              </a:rPr>
              <a:t> </a:t>
            </a:r>
            <a:r>
              <a:rPr lang="es-ES_tradnl" dirty="0" smtClean="0">
                <a:latin typeface="Comic Sans MS" pitchFamily="66" charset="0"/>
              </a:rPr>
              <a:t>     		 - La electrólisis del agua.</a:t>
            </a:r>
          </a:p>
          <a:p>
            <a:pPr>
              <a:buNone/>
            </a:pPr>
            <a:r>
              <a:rPr lang="es-ES_tradnl" dirty="0" smtClean="0">
                <a:latin typeface="Comic Sans MS" pitchFamily="66" charset="0"/>
              </a:rPr>
              <a:t> </a:t>
            </a:r>
            <a:r>
              <a:rPr lang="es-ES_tradnl" dirty="0" smtClean="0">
                <a:latin typeface="Comic Sans MS" pitchFamily="66" charset="0"/>
              </a:rPr>
              <a:t>     		 - La descomposición térmica.</a:t>
            </a:r>
          </a:p>
          <a:p>
            <a:pPr>
              <a:buNone/>
            </a:pPr>
            <a:r>
              <a:rPr lang="es-ES_tradnl" dirty="0" smtClean="0">
                <a:latin typeface="Comic Sans MS" pitchFamily="66" charset="0"/>
              </a:rPr>
              <a:t> </a:t>
            </a:r>
            <a:r>
              <a:rPr lang="es-ES_tradnl" dirty="0" smtClean="0">
                <a:latin typeface="Comic Sans MS" pitchFamily="66" charset="0"/>
              </a:rPr>
              <a:t>    	  	- La descomposición por acción de la luz.</a:t>
            </a:r>
          </a:p>
          <a:p>
            <a:pPr>
              <a:buNone/>
            </a:pPr>
            <a:endParaRPr lang="es-ES_tradnl" dirty="0" smtClean="0">
              <a:latin typeface="Comic Sans MS" pitchFamily="66" charset="0"/>
            </a:endParaRPr>
          </a:p>
          <a:p>
            <a:pPr>
              <a:buNone/>
            </a:pPr>
            <a:r>
              <a:rPr lang="es-ES_tradnl" dirty="0" smtClean="0">
                <a:latin typeface="Comic Sans MS" pitchFamily="66" charset="0"/>
              </a:rPr>
              <a:t> </a:t>
            </a:r>
            <a:r>
              <a:rPr lang="es-ES_tradnl" dirty="0" smtClean="0">
                <a:latin typeface="Comic Sans MS" pitchFamily="66" charset="0"/>
              </a:rPr>
              <a:t>     		Son ejemplos de </a:t>
            </a:r>
            <a:r>
              <a:rPr lang="es-ES_tradnl" b="1" dirty="0" smtClean="0">
                <a:latin typeface="Comic Sans MS" pitchFamily="66" charset="0"/>
              </a:rPr>
              <a:t>procesos físicos</a:t>
            </a:r>
            <a:r>
              <a:rPr lang="es-ES_tradnl" dirty="0" smtClean="0">
                <a:latin typeface="Comic Sans MS" pitchFamily="66" charset="0"/>
              </a:rPr>
              <a:t>:</a:t>
            </a:r>
          </a:p>
          <a:p>
            <a:pPr>
              <a:buNone/>
            </a:pPr>
            <a:r>
              <a:rPr lang="es-ES_tradnl" dirty="0" smtClean="0">
                <a:latin typeface="Comic Sans MS" pitchFamily="66" charset="0"/>
              </a:rPr>
              <a:t> </a:t>
            </a:r>
            <a:r>
              <a:rPr lang="es-ES_tradnl" dirty="0" smtClean="0">
                <a:latin typeface="Comic Sans MS" pitchFamily="66" charset="0"/>
              </a:rPr>
              <a:t>     		 - Separación de componentes de mezclas heterogéneas.</a:t>
            </a:r>
          </a:p>
          <a:p>
            <a:pPr>
              <a:buNone/>
            </a:pPr>
            <a:r>
              <a:rPr lang="es-ES_tradnl" dirty="0" smtClean="0">
                <a:latin typeface="Comic Sans MS" pitchFamily="66" charset="0"/>
              </a:rPr>
              <a:t> </a:t>
            </a:r>
            <a:r>
              <a:rPr lang="es-ES_tradnl" dirty="0" smtClean="0">
                <a:latin typeface="Comic Sans MS" pitchFamily="66" charset="0"/>
              </a:rPr>
              <a:t>     		 - Separación de componentes de una disolución.</a:t>
            </a:r>
          </a:p>
          <a:p>
            <a:pPr>
              <a:buNone/>
            </a:pPr>
            <a:r>
              <a:rPr lang="es-ES_tradnl" dirty="0" smtClean="0">
                <a:latin typeface="Comic Sans MS" pitchFamily="66" charset="0"/>
              </a:rPr>
              <a:t> </a:t>
            </a:r>
            <a:r>
              <a:rPr lang="es-ES_tradnl" dirty="0" smtClean="0">
                <a:latin typeface="Comic Sans MS" pitchFamily="66" charset="0"/>
              </a:rPr>
              <a:t>      		 - Los cambios de estado. </a:t>
            </a:r>
          </a:p>
          <a:p>
            <a:pPr>
              <a:buNone/>
            </a:pPr>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_tradnl" dirty="0" smtClean="0">
                <a:latin typeface="Comic Sans MS" pitchFamily="66" charset="0"/>
              </a:rPr>
              <a:t>Las leyes de las reacciones químicas</a:t>
            </a:r>
            <a:endParaRPr lang="es-ES" dirty="0">
              <a:latin typeface="Comic Sans MS" pitchFamily="66" charset="0"/>
            </a:endParaRPr>
          </a:p>
        </p:txBody>
      </p:sp>
      <p:sp>
        <p:nvSpPr>
          <p:cNvPr id="3" name="2 Marcador de contenido"/>
          <p:cNvSpPr>
            <a:spLocks noGrp="1"/>
          </p:cNvSpPr>
          <p:nvPr>
            <p:ph idx="1"/>
          </p:nvPr>
        </p:nvSpPr>
        <p:spPr/>
        <p:txBody>
          <a:bodyPr>
            <a:normAutofit fontScale="92500" lnSpcReduction="10000"/>
          </a:bodyPr>
          <a:lstStyle/>
          <a:p>
            <a:pPr>
              <a:buNone/>
            </a:pPr>
            <a:r>
              <a:rPr lang="es-ES_tradnl" dirty="0" smtClean="0"/>
              <a:t>    </a:t>
            </a:r>
            <a:r>
              <a:rPr lang="es-ES_tradnl" u="sng" dirty="0" smtClean="0">
                <a:latin typeface="Comic Sans MS" pitchFamily="66" charset="0"/>
              </a:rPr>
              <a:t>¿Qué sucede con la masa en una reacción química?</a:t>
            </a:r>
          </a:p>
          <a:p>
            <a:pPr>
              <a:buNone/>
            </a:pPr>
            <a:r>
              <a:rPr lang="es-ES_tradnl" sz="2000" dirty="0" smtClean="0">
                <a:latin typeface="Comic Sans MS" pitchFamily="66" charset="0"/>
              </a:rPr>
              <a:t> </a:t>
            </a:r>
            <a:r>
              <a:rPr lang="es-ES_tradnl" sz="2000" dirty="0" smtClean="0">
                <a:latin typeface="Comic Sans MS" pitchFamily="66" charset="0"/>
              </a:rPr>
              <a:t>    </a:t>
            </a:r>
          </a:p>
          <a:p>
            <a:pPr>
              <a:buNone/>
            </a:pPr>
            <a:r>
              <a:rPr lang="es-ES_tradnl" sz="2000" dirty="0" smtClean="0">
                <a:latin typeface="Comic Sans MS" pitchFamily="66" charset="0"/>
              </a:rPr>
              <a:t> </a:t>
            </a:r>
            <a:r>
              <a:rPr lang="es-ES_tradnl" sz="2000" dirty="0" smtClean="0">
                <a:latin typeface="Comic Sans MS" pitchFamily="66" charset="0"/>
              </a:rPr>
              <a:t>   En una reacción química, las sustancias que se ponen en contacto desaparecen y se transforman en otras diferentes.</a:t>
            </a:r>
          </a:p>
          <a:p>
            <a:pPr>
              <a:buNone/>
            </a:pPr>
            <a:endParaRPr lang="es-ES_tradnl" sz="2000" dirty="0" smtClean="0">
              <a:latin typeface="Comic Sans MS" pitchFamily="66" charset="0"/>
            </a:endParaRPr>
          </a:p>
          <a:p>
            <a:pPr algn="ctr">
              <a:buNone/>
            </a:pPr>
            <a:r>
              <a:rPr lang="es-ES_tradnl" sz="2000" u="sng" dirty="0" smtClean="0">
                <a:latin typeface="Comic Sans MS" pitchFamily="66" charset="0"/>
              </a:rPr>
              <a:t>LA LEY DE CONSERVACIÓN DE LA MASA </a:t>
            </a:r>
          </a:p>
          <a:p>
            <a:pPr algn="ctr">
              <a:buNone/>
            </a:pPr>
            <a:endParaRPr lang="es-ES_tradnl" sz="2000" u="sng" dirty="0" smtClean="0">
              <a:latin typeface="Comic Sans MS" pitchFamily="66" charset="0"/>
            </a:endParaRPr>
          </a:p>
          <a:p>
            <a:pPr algn="just">
              <a:buNone/>
            </a:pPr>
            <a:r>
              <a:rPr lang="es-ES_tradnl" sz="2000" dirty="0" smtClean="0">
                <a:latin typeface="Comic Sans MS" pitchFamily="66" charset="0"/>
              </a:rPr>
              <a:t>    “   La masa en una reacción química permanece constante” </a:t>
            </a:r>
          </a:p>
          <a:p>
            <a:pPr algn="just">
              <a:buNone/>
            </a:pPr>
            <a:r>
              <a:rPr lang="es-ES_tradnl" sz="2000" dirty="0" smtClean="0">
                <a:latin typeface="Comic Sans MS" pitchFamily="66" charset="0"/>
              </a:rPr>
              <a:t> </a:t>
            </a:r>
            <a:r>
              <a:rPr lang="es-ES_tradnl" sz="2000" dirty="0" smtClean="0">
                <a:latin typeface="Comic Sans MS" pitchFamily="66" charset="0"/>
              </a:rPr>
              <a:t> En 1789, A. Lavoisier enunció la ley de conservación de la masa o ley de Lavoisier:</a:t>
            </a:r>
          </a:p>
          <a:p>
            <a:pPr algn="just">
              <a:buNone/>
            </a:pPr>
            <a:r>
              <a:rPr lang="es-ES_tradnl" sz="2000" dirty="0" smtClean="0">
                <a:latin typeface="Comic Sans MS" pitchFamily="66" charset="0"/>
              </a:rPr>
              <a:t>“ La masa de un sistema permanece constante</a:t>
            </a:r>
            <a:r>
              <a:rPr lang="es-ES" sz="2000" dirty="0" smtClean="0">
                <a:latin typeface="Comic Sans MS" pitchFamily="66" charset="0"/>
              </a:rPr>
              <a:t>, cualquiera que sea la transformación que ocurra dentro de él.</a:t>
            </a:r>
          </a:p>
          <a:p>
            <a:pPr algn="just">
              <a:buNone/>
            </a:pPr>
            <a:r>
              <a:rPr lang="es-ES_tradnl" sz="2000" dirty="0" smtClean="0">
                <a:latin typeface="Comic Sans MS" pitchFamily="66" charset="0"/>
              </a:rPr>
              <a:t> </a:t>
            </a:r>
            <a:r>
              <a:rPr lang="es-ES_tradnl" sz="2000" dirty="0" smtClean="0">
                <a:latin typeface="Comic Sans MS" pitchFamily="66" charset="0"/>
              </a:rPr>
              <a:t>  En cualquier transformación química que tenga lugar en un sistema cerrado, la masa total de las sustancias allí existentes se conserva”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_tradnl" dirty="0" smtClean="0">
                <a:latin typeface="Comic Sans MS" pitchFamily="66" charset="0"/>
              </a:rPr>
              <a:t>La ley de las proporciones constantes</a:t>
            </a:r>
            <a:endParaRPr lang="es-ES" dirty="0">
              <a:latin typeface="Comic Sans MS" pitchFamily="66" charset="0"/>
            </a:endParaRPr>
          </a:p>
        </p:txBody>
      </p:sp>
      <p:sp>
        <p:nvSpPr>
          <p:cNvPr id="3" name="2 Marcador de contenido"/>
          <p:cNvSpPr>
            <a:spLocks noGrp="1"/>
          </p:cNvSpPr>
          <p:nvPr>
            <p:ph idx="1"/>
          </p:nvPr>
        </p:nvSpPr>
        <p:spPr/>
        <p:txBody>
          <a:bodyPr>
            <a:normAutofit fontScale="92500" lnSpcReduction="10000"/>
          </a:bodyPr>
          <a:lstStyle/>
          <a:p>
            <a:pPr algn="ctr">
              <a:buNone/>
            </a:pPr>
            <a:r>
              <a:rPr lang="es-ES_tradnl" u="sng" dirty="0" smtClean="0">
                <a:latin typeface="Comic Sans MS" pitchFamily="66" charset="0"/>
              </a:rPr>
              <a:t>¿ Pueden reaccionar las sustancias entre sí en cualquier proporción?</a:t>
            </a:r>
          </a:p>
          <a:p>
            <a:pPr algn="just">
              <a:buNone/>
            </a:pPr>
            <a:r>
              <a:rPr lang="es-ES_tradnl" dirty="0" smtClean="0">
                <a:latin typeface="Comic Sans MS" pitchFamily="66" charset="0"/>
              </a:rPr>
              <a:t>  </a:t>
            </a:r>
            <a:r>
              <a:rPr lang="es-ES_tradnl" sz="2400" dirty="0" smtClean="0">
                <a:latin typeface="Comic Sans MS" pitchFamily="66" charset="0"/>
              </a:rPr>
              <a:t>En 1799, L. J. </a:t>
            </a:r>
            <a:r>
              <a:rPr lang="es-ES_tradnl" sz="2400" b="1" dirty="0" smtClean="0">
                <a:latin typeface="Comic Sans MS" pitchFamily="66" charset="0"/>
              </a:rPr>
              <a:t>Proust</a:t>
            </a:r>
            <a:r>
              <a:rPr lang="es-ES_tradnl" sz="2400" dirty="0" smtClean="0">
                <a:latin typeface="Comic Sans MS" pitchFamily="66" charset="0"/>
              </a:rPr>
              <a:t> enunció la ley de las proporciones constantes, que también se conoce como ley de Proust:</a:t>
            </a:r>
          </a:p>
          <a:p>
            <a:pPr algn="just">
              <a:buNone/>
            </a:pPr>
            <a:r>
              <a:rPr lang="es-ES_tradnl" sz="2400" dirty="0" smtClean="0">
                <a:latin typeface="Comic Sans MS" pitchFamily="66" charset="0"/>
              </a:rPr>
              <a:t>“ Cuando dos o más elementos se combinan para dar un mismo compuesto, lo hacen siempre en proporciones de masas definidas y constantes.”</a:t>
            </a:r>
          </a:p>
          <a:p>
            <a:pPr algn="just">
              <a:buNone/>
            </a:pPr>
            <a:r>
              <a:rPr lang="es-ES_tradnl" sz="2400" dirty="0" smtClean="0">
                <a:latin typeface="Comic Sans MS" pitchFamily="66" charset="0"/>
              </a:rPr>
              <a:t>Esta ley permite distinguir de nuevo los compuestos de las mezclas homogéneas: </a:t>
            </a:r>
          </a:p>
          <a:p>
            <a:pPr algn="just">
              <a:buNone/>
            </a:pPr>
            <a:r>
              <a:rPr lang="es-ES_tradnl" sz="2400" dirty="0" smtClean="0">
                <a:latin typeface="Comic Sans MS" pitchFamily="66" charset="0"/>
              </a:rPr>
              <a:t> Una </a:t>
            </a:r>
            <a:r>
              <a:rPr lang="es-ES_tradnl" sz="2400" b="1" dirty="0" smtClean="0">
                <a:latin typeface="Comic Sans MS" pitchFamily="66" charset="0"/>
              </a:rPr>
              <a:t>mezcla homogénea </a:t>
            </a:r>
            <a:r>
              <a:rPr lang="es-ES_tradnl" sz="2400" dirty="0" smtClean="0">
                <a:latin typeface="Comic Sans MS" pitchFamily="66" charset="0"/>
              </a:rPr>
              <a:t>puede estar formada por los mismos componentes que un compuesto, pero admite diferentes proporciones; un </a:t>
            </a:r>
            <a:r>
              <a:rPr lang="es-ES_tradnl" sz="2400" b="1" dirty="0" smtClean="0">
                <a:latin typeface="Comic Sans MS" pitchFamily="66" charset="0"/>
              </a:rPr>
              <a:t>compuesto</a:t>
            </a:r>
            <a:r>
              <a:rPr lang="es-ES_tradnl" sz="2400" dirty="0" smtClean="0">
                <a:latin typeface="Comic Sans MS" pitchFamily="66" charset="0"/>
              </a:rPr>
              <a:t> tiene una sola e invariable proporción </a:t>
            </a:r>
          </a:p>
          <a:p>
            <a:pPr algn="just">
              <a:buNone/>
            </a:pPr>
            <a:endParaRPr lang="es-ES" dirty="0">
              <a:latin typeface="Comic Sans MS"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_tradnl" dirty="0" smtClean="0">
                <a:latin typeface="Comic Sans MS" pitchFamily="66" charset="0"/>
              </a:rPr>
              <a:t>Cómo calcular la composición de un compuesto</a:t>
            </a:r>
            <a:endParaRPr lang="es-ES" dirty="0">
              <a:latin typeface="Comic Sans MS" pitchFamily="66" charset="0"/>
            </a:endParaRPr>
          </a:p>
        </p:txBody>
      </p:sp>
      <p:sp>
        <p:nvSpPr>
          <p:cNvPr id="3" name="2 Marcador de contenido"/>
          <p:cNvSpPr>
            <a:spLocks noGrp="1"/>
          </p:cNvSpPr>
          <p:nvPr>
            <p:ph idx="1"/>
          </p:nvPr>
        </p:nvSpPr>
        <p:spPr/>
        <p:txBody>
          <a:bodyPr>
            <a:normAutofit/>
          </a:bodyPr>
          <a:lstStyle/>
          <a:p>
            <a:pPr>
              <a:buNone/>
            </a:pPr>
            <a:r>
              <a:rPr lang="es-ES_tradnl" sz="2400" dirty="0" smtClean="0">
                <a:latin typeface="Comic Sans MS" pitchFamily="66" charset="0"/>
              </a:rPr>
              <a:t>   Veamos un ejemplo en qué proporción se combinan el oxígeno y el cobre para dar óxido de cobre.</a:t>
            </a:r>
          </a:p>
          <a:p>
            <a:pPr>
              <a:buNone/>
            </a:pPr>
            <a:endParaRPr lang="es-ES_tradnl" sz="2400" dirty="0" smtClean="0">
              <a:latin typeface="Comic Sans MS" pitchFamily="66" charset="0"/>
            </a:endParaRPr>
          </a:p>
          <a:p>
            <a:pPr>
              <a:buNone/>
            </a:pPr>
            <a:endParaRPr lang="es-ES_tradnl" sz="2400" dirty="0" smtClean="0">
              <a:latin typeface="Comic Sans MS" pitchFamily="66" charset="0"/>
            </a:endParaRPr>
          </a:p>
          <a:p>
            <a:pPr>
              <a:buNone/>
            </a:pPr>
            <a:endParaRPr lang="es-ES_tradnl" sz="2400" dirty="0" smtClean="0">
              <a:latin typeface="Comic Sans MS" pitchFamily="66" charset="0"/>
            </a:endParaRPr>
          </a:p>
          <a:p>
            <a:pPr>
              <a:buNone/>
            </a:pPr>
            <a:endParaRPr lang="es-ES_tradnl" sz="2400" dirty="0" smtClean="0">
              <a:latin typeface="Comic Sans MS" pitchFamily="66" charset="0"/>
            </a:endParaRPr>
          </a:p>
          <a:p>
            <a:pPr>
              <a:buNone/>
            </a:pPr>
            <a:endParaRPr lang="es-ES_tradnl" sz="2400" dirty="0" smtClean="0">
              <a:latin typeface="Comic Sans MS" pitchFamily="66" charset="0"/>
            </a:endParaRPr>
          </a:p>
          <a:p>
            <a:pPr>
              <a:buNone/>
            </a:pPr>
            <a:r>
              <a:rPr lang="es-ES_tradnl" sz="2000" dirty="0" smtClean="0">
                <a:latin typeface="Comic Sans MS" pitchFamily="66" charset="0"/>
              </a:rPr>
              <a:t>De acuerdo con la ley de la conservación de la masa: </a:t>
            </a:r>
          </a:p>
          <a:p>
            <a:pPr algn="ctr">
              <a:buNone/>
            </a:pPr>
            <a:r>
              <a:rPr lang="es-ES_tradnl" sz="2000" dirty="0" smtClean="0">
                <a:ln>
                  <a:solidFill>
                    <a:schemeClr val="accent1">
                      <a:alpha val="46000"/>
                    </a:schemeClr>
                  </a:solidFill>
                </a:ln>
                <a:latin typeface="Comic Sans MS" pitchFamily="66" charset="0"/>
              </a:rPr>
              <a:t>Masa de oxígeno = masa final de la lámina – masa inicial de la lámina</a:t>
            </a:r>
            <a:endParaRPr lang="es-ES_tradnl" sz="2000" dirty="0" smtClean="0">
              <a:ln>
                <a:solidFill>
                  <a:schemeClr val="accent1">
                    <a:alpha val="46000"/>
                  </a:schemeClr>
                </a:solidFill>
              </a:ln>
              <a:latin typeface="Comic Sans MS" pitchFamily="66" charset="0"/>
            </a:endParaRPr>
          </a:p>
          <a:p>
            <a:pPr>
              <a:buNone/>
            </a:pPr>
            <a:endParaRPr lang="es-ES" sz="2400" dirty="0">
              <a:latin typeface="Comic Sans MS" pitchFamily="66" charset="0"/>
            </a:endParaRPr>
          </a:p>
        </p:txBody>
      </p:sp>
      <p:graphicFrame>
        <p:nvGraphicFramePr>
          <p:cNvPr id="4" name="3 Tabla"/>
          <p:cNvGraphicFramePr>
            <a:graphicFrameLocks noGrp="1"/>
          </p:cNvGraphicFramePr>
          <p:nvPr/>
        </p:nvGraphicFramePr>
        <p:xfrm>
          <a:off x="1403648" y="3068960"/>
          <a:ext cx="6072336" cy="1645920"/>
        </p:xfrm>
        <a:graphic>
          <a:graphicData uri="http://schemas.openxmlformats.org/drawingml/2006/table">
            <a:tbl>
              <a:tblPr firstRow="1" bandRow="1">
                <a:tableStyleId>{5C22544A-7EE6-4342-B048-85BDC9FD1C3A}</a:tableStyleId>
              </a:tblPr>
              <a:tblGrid>
                <a:gridCol w="2024112"/>
                <a:gridCol w="2024112"/>
                <a:gridCol w="2024112"/>
              </a:tblGrid>
              <a:tr h="341978">
                <a:tc>
                  <a:txBody>
                    <a:bodyPr/>
                    <a:lstStyle/>
                    <a:p>
                      <a:pPr algn="ctr"/>
                      <a:endParaRPr lang="es-ES" dirty="0">
                        <a:latin typeface="Comic Sans MS" pitchFamily="66" charset="0"/>
                      </a:endParaRPr>
                    </a:p>
                  </a:txBody>
                  <a:tcPr/>
                </a:tc>
                <a:tc>
                  <a:txBody>
                    <a:bodyPr/>
                    <a:lstStyle/>
                    <a:p>
                      <a:pPr algn="ctr"/>
                      <a:r>
                        <a:rPr lang="es-ES_tradnl" dirty="0" smtClean="0">
                          <a:latin typeface="Comic Sans MS" pitchFamily="66" charset="0"/>
                        </a:rPr>
                        <a:t>Experiencia 1 </a:t>
                      </a:r>
                      <a:endParaRPr lang="es-ES" dirty="0">
                        <a:latin typeface="Comic Sans MS" pitchFamily="66" charset="0"/>
                      </a:endParaRPr>
                    </a:p>
                  </a:txBody>
                  <a:tcPr/>
                </a:tc>
                <a:tc>
                  <a:txBody>
                    <a:bodyPr/>
                    <a:lstStyle/>
                    <a:p>
                      <a:pPr algn="ctr"/>
                      <a:r>
                        <a:rPr lang="es-ES_tradnl" dirty="0" smtClean="0">
                          <a:latin typeface="Comic Sans MS" pitchFamily="66" charset="0"/>
                        </a:rPr>
                        <a:t>Experiencia 2</a:t>
                      </a:r>
                      <a:endParaRPr lang="es-ES" dirty="0">
                        <a:latin typeface="Comic Sans MS" pitchFamily="66" charset="0"/>
                      </a:endParaRPr>
                    </a:p>
                  </a:txBody>
                  <a:tcPr/>
                </a:tc>
              </a:tr>
              <a:tr h="346727">
                <a:tc>
                  <a:txBody>
                    <a:bodyPr/>
                    <a:lstStyle/>
                    <a:p>
                      <a:pPr algn="ctr"/>
                      <a:r>
                        <a:rPr lang="es-ES_tradnl" dirty="0" smtClean="0">
                          <a:latin typeface="Comic Sans MS" pitchFamily="66" charset="0"/>
                        </a:rPr>
                        <a:t>Masa inicial de</a:t>
                      </a:r>
                      <a:r>
                        <a:rPr lang="es-ES_tradnl" baseline="0" dirty="0" smtClean="0">
                          <a:latin typeface="Comic Sans MS" pitchFamily="66" charset="0"/>
                        </a:rPr>
                        <a:t> la lámina (g)</a:t>
                      </a:r>
                      <a:endParaRPr lang="es-ES" dirty="0">
                        <a:latin typeface="Comic Sans MS" pitchFamily="66" charset="0"/>
                      </a:endParaRPr>
                    </a:p>
                  </a:txBody>
                  <a:tcPr/>
                </a:tc>
                <a:tc>
                  <a:txBody>
                    <a:bodyPr/>
                    <a:lstStyle/>
                    <a:p>
                      <a:pPr algn="ctr"/>
                      <a:r>
                        <a:rPr lang="es-ES_tradnl" dirty="0" smtClean="0">
                          <a:latin typeface="Comic Sans MS" pitchFamily="66" charset="0"/>
                        </a:rPr>
                        <a:t>2,11</a:t>
                      </a:r>
                      <a:endParaRPr lang="es-ES" dirty="0">
                        <a:latin typeface="Comic Sans MS" pitchFamily="66" charset="0"/>
                      </a:endParaRPr>
                    </a:p>
                  </a:txBody>
                  <a:tcPr/>
                </a:tc>
                <a:tc>
                  <a:txBody>
                    <a:bodyPr/>
                    <a:lstStyle/>
                    <a:p>
                      <a:pPr algn="ctr"/>
                      <a:r>
                        <a:rPr lang="es-ES_tradnl" dirty="0" smtClean="0">
                          <a:latin typeface="Comic Sans MS" pitchFamily="66" charset="0"/>
                        </a:rPr>
                        <a:t>6,35</a:t>
                      </a:r>
                      <a:endParaRPr lang="es-ES" dirty="0">
                        <a:latin typeface="Comic Sans MS" pitchFamily="66" charset="0"/>
                      </a:endParaRPr>
                    </a:p>
                  </a:txBody>
                  <a:tcPr/>
                </a:tc>
              </a:tr>
              <a:tr h="346727">
                <a:tc>
                  <a:txBody>
                    <a:bodyPr/>
                    <a:lstStyle/>
                    <a:p>
                      <a:pPr algn="ctr"/>
                      <a:r>
                        <a:rPr lang="es-ES_tradnl" dirty="0" smtClean="0">
                          <a:latin typeface="Comic Sans MS" pitchFamily="66" charset="0"/>
                        </a:rPr>
                        <a:t>Masa</a:t>
                      </a:r>
                      <a:r>
                        <a:rPr lang="es-ES_tradnl" baseline="0" dirty="0" smtClean="0">
                          <a:latin typeface="Comic Sans MS" pitchFamily="66" charset="0"/>
                        </a:rPr>
                        <a:t> final de la lámina (g)</a:t>
                      </a:r>
                      <a:endParaRPr lang="es-ES" dirty="0">
                        <a:latin typeface="Comic Sans MS" pitchFamily="66" charset="0"/>
                      </a:endParaRPr>
                    </a:p>
                  </a:txBody>
                  <a:tcPr/>
                </a:tc>
                <a:tc>
                  <a:txBody>
                    <a:bodyPr/>
                    <a:lstStyle/>
                    <a:p>
                      <a:pPr algn="ctr"/>
                      <a:r>
                        <a:rPr lang="es-ES_tradnl" dirty="0" smtClean="0">
                          <a:latin typeface="Comic Sans MS" pitchFamily="66" charset="0"/>
                        </a:rPr>
                        <a:t>2,64</a:t>
                      </a:r>
                      <a:endParaRPr lang="es-ES" dirty="0">
                        <a:latin typeface="Comic Sans MS" pitchFamily="66" charset="0"/>
                      </a:endParaRPr>
                    </a:p>
                  </a:txBody>
                  <a:tcPr/>
                </a:tc>
                <a:tc>
                  <a:txBody>
                    <a:bodyPr/>
                    <a:lstStyle/>
                    <a:p>
                      <a:pPr algn="ctr"/>
                      <a:r>
                        <a:rPr lang="es-ES_tradnl" dirty="0" smtClean="0">
                          <a:latin typeface="Comic Sans MS" pitchFamily="66" charset="0"/>
                        </a:rPr>
                        <a:t>7,90</a:t>
                      </a:r>
                      <a:endParaRPr lang="es-ES" dirty="0">
                        <a:latin typeface="Comic Sans MS" pitchFamily="66" charset="0"/>
                      </a:endParaRPr>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836613"/>
          <a:ext cx="8229600" cy="13817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endParaRPr lang="es-ES" dirty="0">
                        <a:latin typeface="Comic Sans MS" pitchFamily="66" charset="0"/>
                      </a:endParaRPr>
                    </a:p>
                  </a:txBody>
                  <a:tcPr/>
                </a:tc>
                <a:tc>
                  <a:txBody>
                    <a:bodyPr/>
                    <a:lstStyle/>
                    <a:p>
                      <a:pPr algn="ctr"/>
                      <a:r>
                        <a:rPr lang="es-ES_tradnl" dirty="0" smtClean="0">
                          <a:latin typeface="Comic Sans MS" pitchFamily="66" charset="0"/>
                        </a:rPr>
                        <a:t>Experiencia 1 </a:t>
                      </a:r>
                      <a:endParaRPr lang="es-ES" dirty="0">
                        <a:latin typeface="Comic Sans MS" pitchFamily="66" charset="0"/>
                      </a:endParaRPr>
                    </a:p>
                  </a:txBody>
                  <a:tcPr/>
                </a:tc>
                <a:tc>
                  <a:txBody>
                    <a:bodyPr/>
                    <a:lstStyle/>
                    <a:p>
                      <a:pPr algn="ctr"/>
                      <a:r>
                        <a:rPr lang="es-ES_tradnl" dirty="0" smtClean="0">
                          <a:latin typeface="Comic Sans MS" pitchFamily="66" charset="0"/>
                        </a:rPr>
                        <a:t>Experiencia</a:t>
                      </a:r>
                      <a:r>
                        <a:rPr lang="es-ES_tradnl" baseline="0" dirty="0" smtClean="0">
                          <a:latin typeface="Comic Sans MS" pitchFamily="66" charset="0"/>
                        </a:rPr>
                        <a:t> 2 </a:t>
                      </a:r>
                      <a:endParaRPr lang="es-ES" dirty="0">
                        <a:latin typeface="Comic Sans MS" pitchFamily="66" charset="0"/>
                      </a:endParaRPr>
                    </a:p>
                  </a:txBody>
                  <a:tcPr/>
                </a:tc>
              </a:tr>
              <a:tr h="370840">
                <a:tc>
                  <a:txBody>
                    <a:bodyPr/>
                    <a:lstStyle/>
                    <a:p>
                      <a:pPr algn="ctr"/>
                      <a:r>
                        <a:rPr lang="es-ES_tradnl" dirty="0" smtClean="0">
                          <a:latin typeface="Comic Sans MS" pitchFamily="66" charset="0"/>
                        </a:rPr>
                        <a:t>Masa</a:t>
                      </a:r>
                      <a:r>
                        <a:rPr lang="es-ES_tradnl" baseline="0" dirty="0" smtClean="0">
                          <a:latin typeface="Comic Sans MS" pitchFamily="66" charset="0"/>
                        </a:rPr>
                        <a:t> de oxígeno </a:t>
                      </a:r>
                      <a:endParaRPr lang="es-ES" dirty="0">
                        <a:latin typeface="Comic Sans MS" pitchFamily="66" charset="0"/>
                      </a:endParaRPr>
                    </a:p>
                  </a:txBody>
                  <a:tcPr/>
                </a:tc>
                <a:tc>
                  <a:txBody>
                    <a:bodyPr/>
                    <a:lstStyle/>
                    <a:p>
                      <a:pPr algn="ctr"/>
                      <a:r>
                        <a:rPr lang="es-ES_tradnl" dirty="0" smtClean="0">
                          <a:latin typeface="Comic Sans MS" pitchFamily="66" charset="0"/>
                        </a:rPr>
                        <a:t>0,53</a:t>
                      </a:r>
                      <a:endParaRPr lang="es-ES" dirty="0">
                        <a:latin typeface="Comic Sans MS" pitchFamily="66" charset="0"/>
                      </a:endParaRPr>
                    </a:p>
                  </a:txBody>
                  <a:tcPr/>
                </a:tc>
                <a:tc>
                  <a:txBody>
                    <a:bodyPr/>
                    <a:lstStyle/>
                    <a:p>
                      <a:pPr algn="ctr"/>
                      <a:r>
                        <a:rPr lang="es-ES_tradnl" dirty="0" smtClean="0">
                          <a:latin typeface="Comic Sans MS" pitchFamily="66" charset="0"/>
                        </a:rPr>
                        <a:t>1,55</a:t>
                      </a:r>
                      <a:endParaRPr lang="es-ES" dirty="0">
                        <a:latin typeface="Comic Sans MS" pitchFamily="66" charset="0"/>
                      </a:endParaRPr>
                    </a:p>
                  </a:txBody>
                  <a:tcPr/>
                </a:tc>
              </a:tr>
              <a:tr h="370840">
                <a:tc>
                  <a:txBody>
                    <a:bodyPr/>
                    <a:lstStyle/>
                    <a:p>
                      <a:pPr algn="ctr"/>
                      <a:r>
                        <a:rPr lang="es-ES_tradnl" dirty="0" smtClean="0">
                          <a:latin typeface="Comic Sans MS" pitchFamily="66" charset="0"/>
                        </a:rPr>
                        <a:t>Masa de cobre / masa</a:t>
                      </a:r>
                      <a:r>
                        <a:rPr lang="es-ES_tradnl" baseline="0" dirty="0" smtClean="0">
                          <a:latin typeface="Comic Sans MS" pitchFamily="66" charset="0"/>
                        </a:rPr>
                        <a:t> de oxígeno</a:t>
                      </a:r>
                      <a:endParaRPr lang="es-ES" dirty="0">
                        <a:latin typeface="Comic Sans MS" pitchFamily="66" charset="0"/>
                      </a:endParaRPr>
                    </a:p>
                  </a:txBody>
                  <a:tcPr/>
                </a:tc>
                <a:tc>
                  <a:txBody>
                    <a:bodyPr/>
                    <a:lstStyle/>
                    <a:p>
                      <a:pPr algn="ctr"/>
                      <a:r>
                        <a:rPr lang="es-ES_tradnl" dirty="0" smtClean="0">
                          <a:latin typeface="Comic Sans MS" pitchFamily="66" charset="0"/>
                        </a:rPr>
                        <a:t>4,0</a:t>
                      </a:r>
                      <a:endParaRPr lang="es-ES" dirty="0">
                        <a:latin typeface="Comic Sans MS" pitchFamily="66" charset="0"/>
                      </a:endParaRPr>
                    </a:p>
                  </a:txBody>
                  <a:tcPr/>
                </a:tc>
                <a:tc>
                  <a:txBody>
                    <a:bodyPr/>
                    <a:lstStyle/>
                    <a:p>
                      <a:pPr algn="ctr"/>
                      <a:r>
                        <a:rPr lang="es-ES_tradnl" dirty="0" smtClean="0">
                          <a:latin typeface="Comic Sans MS" pitchFamily="66" charset="0"/>
                        </a:rPr>
                        <a:t>4,1</a:t>
                      </a:r>
                      <a:endParaRPr lang="es-ES" dirty="0">
                        <a:latin typeface="Comic Sans MS" pitchFamily="66" charset="0"/>
                      </a:endParaRPr>
                    </a:p>
                  </a:txBody>
                  <a:tcPr/>
                </a:tc>
              </a:tr>
            </a:tbl>
          </a:graphicData>
        </a:graphic>
      </p:graphicFrame>
      <p:sp>
        <p:nvSpPr>
          <p:cNvPr id="5" name="4 CuadroTexto"/>
          <p:cNvSpPr txBox="1"/>
          <p:nvPr/>
        </p:nvSpPr>
        <p:spPr>
          <a:xfrm>
            <a:off x="539552" y="2348880"/>
            <a:ext cx="8064896" cy="1200329"/>
          </a:xfrm>
          <a:prstGeom prst="rect">
            <a:avLst/>
          </a:prstGeom>
          <a:noFill/>
        </p:spPr>
        <p:txBody>
          <a:bodyPr wrap="square" rtlCol="0">
            <a:spAutoFit/>
          </a:bodyPr>
          <a:lstStyle/>
          <a:p>
            <a:r>
              <a:rPr lang="es-ES_tradnl" dirty="0" smtClean="0">
                <a:latin typeface="Comic Sans MS" pitchFamily="66" charset="0"/>
              </a:rPr>
              <a:t>Vamos a calcular, a continuación, el porcentaje de cobre y de oxígeno que hay en el óxido de cobre.</a:t>
            </a:r>
          </a:p>
          <a:p>
            <a:endParaRPr lang="es-ES_tradnl" dirty="0" smtClean="0">
              <a:latin typeface="Comic Sans MS" pitchFamily="66" charset="0"/>
            </a:endParaRPr>
          </a:p>
          <a:p>
            <a:endParaRPr lang="es-ES" dirty="0">
              <a:latin typeface="Comic Sans MS" pitchFamily="66" charset="0"/>
            </a:endParaRPr>
          </a:p>
        </p:txBody>
      </p:sp>
      <p:graphicFrame>
        <p:nvGraphicFramePr>
          <p:cNvPr id="6" name="5 Tabla"/>
          <p:cNvGraphicFramePr>
            <a:graphicFrameLocks noGrp="1"/>
          </p:cNvGraphicFramePr>
          <p:nvPr/>
        </p:nvGraphicFramePr>
        <p:xfrm>
          <a:off x="539552" y="3284984"/>
          <a:ext cx="8064897" cy="2199640"/>
        </p:xfrm>
        <a:graphic>
          <a:graphicData uri="http://schemas.openxmlformats.org/drawingml/2006/table">
            <a:tbl>
              <a:tblPr firstRow="1" bandRow="1">
                <a:tableStyleId>{5C22544A-7EE6-4342-B048-85BDC9FD1C3A}</a:tableStyleId>
              </a:tblPr>
              <a:tblGrid>
                <a:gridCol w="3168352"/>
                <a:gridCol w="2208246"/>
                <a:gridCol w="2688299"/>
              </a:tblGrid>
              <a:tr h="370840">
                <a:tc>
                  <a:txBody>
                    <a:bodyPr/>
                    <a:lstStyle/>
                    <a:p>
                      <a:pPr algn="ctr"/>
                      <a:endParaRPr lang="es-ES" dirty="0">
                        <a:latin typeface="Comic Sans MS" pitchFamily="66" charset="0"/>
                      </a:endParaRPr>
                    </a:p>
                  </a:txBody>
                  <a:tcPr/>
                </a:tc>
                <a:tc>
                  <a:txBody>
                    <a:bodyPr/>
                    <a:lstStyle/>
                    <a:p>
                      <a:pPr algn="ctr"/>
                      <a:r>
                        <a:rPr lang="es-ES_tradnl" dirty="0" smtClean="0">
                          <a:latin typeface="Comic Sans MS" pitchFamily="66" charset="0"/>
                        </a:rPr>
                        <a:t>Experiencia 1 </a:t>
                      </a:r>
                    </a:p>
                  </a:txBody>
                  <a:tcPr/>
                </a:tc>
                <a:tc>
                  <a:txBody>
                    <a:bodyPr/>
                    <a:lstStyle/>
                    <a:p>
                      <a:pPr algn="ctr"/>
                      <a:r>
                        <a:rPr lang="es-ES_tradnl" dirty="0" smtClean="0">
                          <a:latin typeface="Comic Sans MS" pitchFamily="66" charset="0"/>
                        </a:rPr>
                        <a:t>Experiencia 2</a:t>
                      </a:r>
                      <a:endParaRPr lang="es-ES" dirty="0">
                        <a:latin typeface="Comic Sans MS" pitchFamily="66" charset="0"/>
                      </a:endParaRPr>
                    </a:p>
                  </a:txBody>
                  <a:tcPr/>
                </a:tc>
              </a:tr>
              <a:tr h="370840">
                <a:tc>
                  <a:txBody>
                    <a:bodyPr/>
                    <a:lstStyle/>
                    <a:p>
                      <a:pPr algn="ctr"/>
                      <a:r>
                        <a:rPr lang="es-ES_tradnl" dirty="0" smtClean="0">
                          <a:latin typeface="Comic Sans MS" pitchFamily="66" charset="0"/>
                        </a:rPr>
                        <a:t>Masa de cobre </a:t>
                      </a:r>
                    </a:p>
                    <a:p>
                      <a:pPr algn="ctr"/>
                      <a:r>
                        <a:rPr lang="es-ES_tradnl" dirty="0" smtClean="0">
                          <a:latin typeface="Comic Sans MS" pitchFamily="66" charset="0"/>
                        </a:rPr>
                        <a:t>-------------------</a:t>
                      </a:r>
                      <a:r>
                        <a:rPr lang="es-ES_tradnl" baseline="0" dirty="0" smtClean="0">
                          <a:latin typeface="Comic Sans MS" pitchFamily="66" charset="0"/>
                        </a:rPr>
                        <a:t> </a:t>
                      </a:r>
                      <a:r>
                        <a:rPr lang="es-ES_tradnl" dirty="0" smtClean="0">
                          <a:latin typeface="Comic Sans MS" pitchFamily="66" charset="0"/>
                        </a:rPr>
                        <a:t>x 100 </a:t>
                      </a:r>
                    </a:p>
                    <a:p>
                      <a:pPr algn="ctr"/>
                      <a:r>
                        <a:rPr lang="es-ES_tradnl" dirty="0" smtClean="0">
                          <a:latin typeface="Comic Sans MS" pitchFamily="66" charset="0"/>
                        </a:rPr>
                        <a:t>masa de óxido</a:t>
                      </a:r>
                      <a:endParaRPr lang="es-ES" dirty="0">
                        <a:latin typeface="Comic Sans MS" pitchFamily="66" charset="0"/>
                      </a:endParaRPr>
                    </a:p>
                  </a:txBody>
                  <a:tcPr/>
                </a:tc>
                <a:tc>
                  <a:txBody>
                    <a:bodyPr/>
                    <a:lstStyle/>
                    <a:p>
                      <a:pPr algn="ctr"/>
                      <a:endParaRPr lang="es-ES_tradnl" dirty="0" smtClean="0">
                        <a:latin typeface="Comic Sans MS" pitchFamily="66" charset="0"/>
                      </a:endParaRPr>
                    </a:p>
                    <a:p>
                      <a:pPr algn="ctr"/>
                      <a:r>
                        <a:rPr lang="es-ES_tradnl" dirty="0" smtClean="0">
                          <a:latin typeface="Comic Sans MS" pitchFamily="66" charset="0"/>
                        </a:rPr>
                        <a:t>79,9 %</a:t>
                      </a:r>
                      <a:endParaRPr lang="es-ES" dirty="0">
                        <a:latin typeface="Comic Sans MS" pitchFamily="66" charset="0"/>
                      </a:endParaRPr>
                    </a:p>
                  </a:txBody>
                  <a:tcPr/>
                </a:tc>
                <a:tc>
                  <a:txBody>
                    <a:bodyPr/>
                    <a:lstStyle/>
                    <a:p>
                      <a:pPr algn="ctr"/>
                      <a:endParaRPr lang="es-ES_tradnl" dirty="0" smtClean="0">
                        <a:latin typeface="Comic Sans MS" pitchFamily="66" charset="0"/>
                      </a:endParaRPr>
                    </a:p>
                    <a:p>
                      <a:pPr algn="ctr"/>
                      <a:r>
                        <a:rPr lang="es-ES_tradnl" dirty="0" smtClean="0">
                          <a:latin typeface="Comic Sans MS" pitchFamily="66" charset="0"/>
                        </a:rPr>
                        <a:t>80,4%</a:t>
                      </a:r>
                      <a:endParaRPr lang="es-ES" dirty="0">
                        <a:latin typeface="Comic Sans MS" pitchFamily="66" charset="0"/>
                      </a:endParaRPr>
                    </a:p>
                  </a:txBody>
                  <a:tcPr/>
                </a:tc>
              </a:tr>
              <a:tr h="514960">
                <a:tc>
                  <a:txBody>
                    <a:bodyPr/>
                    <a:lstStyle/>
                    <a:p>
                      <a:pPr algn="ctr"/>
                      <a:r>
                        <a:rPr lang="es-ES_tradnl" dirty="0" smtClean="0">
                          <a:latin typeface="Comic Sans MS" pitchFamily="66" charset="0"/>
                        </a:rPr>
                        <a:t>Masa de oxígeno</a:t>
                      </a:r>
                    </a:p>
                    <a:p>
                      <a:pPr algn="ctr"/>
                      <a:r>
                        <a:rPr lang="es-ES_tradnl" dirty="0" smtClean="0">
                          <a:latin typeface="Comic Sans MS" pitchFamily="66" charset="0"/>
                        </a:rPr>
                        <a:t>--------------------</a:t>
                      </a:r>
                      <a:r>
                        <a:rPr lang="es-ES_tradnl" baseline="0" dirty="0" smtClean="0">
                          <a:latin typeface="Comic Sans MS" pitchFamily="66" charset="0"/>
                        </a:rPr>
                        <a:t> x 100</a:t>
                      </a:r>
                    </a:p>
                    <a:p>
                      <a:pPr algn="ctr"/>
                      <a:r>
                        <a:rPr lang="es-ES_tradnl" baseline="0" dirty="0" smtClean="0">
                          <a:latin typeface="Comic Sans MS" pitchFamily="66" charset="0"/>
                        </a:rPr>
                        <a:t>Masa de óxido </a:t>
                      </a:r>
                      <a:endParaRPr lang="es-ES_tradnl" dirty="0" smtClean="0">
                        <a:latin typeface="Comic Sans MS" pitchFamily="66" charset="0"/>
                      </a:endParaRPr>
                    </a:p>
                  </a:txBody>
                  <a:tcPr/>
                </a:tc>
                <a:tc>
                  <a:txBody>
                    <a:bodyPr/>
                    <a:lstStyle/>
                    <a:p>
                      <a:pPr algn="ctr"/>
                      <a:endParaRPr lang="es-ES_tradnl" dirty="0" smtClean="0">
                        <a:latin typeface="Comic Sans MS" pitchFamily="66" charset="0"/>
                      </a:endParaRPr>
                    </a:p>
                    <a:p>
                      <a:pPr algn="ctr"/>
                      <a:r>
                        <a:rPr lang="es-ES_tradnl" dirty="0" smtClean="0">
                          <a:latin typeface="Comic Sans MS" pitchFamily="66" charset="0"/>
                        </a:rPr>
                        <a:t>20,1%</a:t>
                      </a:r>
                      <a:endParaRPr lang="es-ES" dirty="0">
                        <a:latin typeface="Comic Sans MS" pitchFamily="66" charset="0"/>
                      </a:endParaRPr>
                    </a:p>
                  </a:txBody>
                  <a:tcPr/>
                </a:tc>
                <a:tc>
                  <a:txBody>
                    <a:bodyPr/>
                    <a:lstStyle/>
                    <a:p>
                      <a:pPr algn="ctr"/>
                      <a:endParaRPr lang="es-ES_tradnl" dirty="0" smtClean="0">
                        <a:latin typeface="Comic Sans MS" pitchFamily="66" charset="0"/>
                      </a:endParaRPr>
                    </a:p>
                    <a:p>
                      <a:pPr algn="ctr"/>
                      <a:r>
                        <a:rPr lang="es-ES_tradnl" dirty="0" smtClean="0">
                          <a:latin typeface="Comic Sans MS" pitchFamily="66" charset="0"/>
                        </a:rPr>
                        <a:t>19,6%</a:t>
                      </a:r>
                      <a:endParaRPr lang="es-ES" dirty="0">
                        <a:latin typeface="Comic Sans MS" pitchFamily="66" charset="0"/>
                      </a:endParaRPr>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80696"/>
          </a:xfrm>
        </p:spPr>
        <p:txBody>
          <a:bodyPr>
            <a:normAutofit/>
          </a:bodyPr>
          <a:lstStyle/>
          <a:p>
            <a:pPr algn="ctr"/>
            <a:r>
              <a:rPr lang="es-ES_tradnl" sz="3600" dirty="0" smtClean="0">
                <a:latin typeface="Comic Sans MS" pitchFamily="66" charset="0"/>
              </a:rPr>
              <a:t>La teoría atómica de Dalton</a:t>
            </a:r>
            <a:endParaRPr lang="es-ES" sz="3600" dirty="0">
              <a:latin typeface="Comic Sans MS" pitchFamily="66" charset="0"/>
            </a:endParaRPr>
          </a:p>
        </p:txBody>
      </p:sp>
      <p:sp>
        <p:nvSpPr>
          <p:cNvPr id="3" name="2 Marcador de contenido"/>
          <p:cNvSpPr>
            <a:spLocks noGrp="1"/>
          </p:cNvSpPr>
          <p:nvPr>
            <p:ph idx="1"/>
          </p:nvPr>
        </p:nvSpPr>
        <p:spPr>
          <a:xfrm>
            <a:off x="457200" y="1556792"/>
            <a:ext cx="8229600" cy="4767808"/>
          </a:xfrm>
        </p:spPr>
        <p:txBody>
          <a:bodyPr>
            <a:normAutofit fontScale="85000" lnSpcReduction="20000"/>
          </a:bodyPr>
          <a:lstStyle/>
          <a:p>
            <a:pPr algn="just"/>
            <a:r>
              <a:rPr lang="es-ES_tradnl" sz="2400" dirty="0" smtClean="0">
                <a:latin typeface="Comic Sans MS" pitchFamily="66" charset="0"/>
              </a:rPr>
              <a:t>Dalton fue el primer científico que intentó explicar y justificar las leyes de las reacciones químicas. En 1810 publicó lo que se conoce como la </a:t>
            </a:r>
            <a:r>
              <a:rPr lang="es-ES_tradnl" sz="2400" b="1" u="sng" dirty="0" smtClean="0">
                <a:latin typeface="Comic Sans MS" pitchFamily="66" charset="0"/>
              </a:rPr>
              <a:t>teoría atómica de Dalton</a:t>
            </a:r>
            <a:r>
              <a:rPr lang="es-ES_tradnl" sz="2400" b="1" dirty="0" smtClean="0">
                <a:latin typeface="Comic Sans MS" pitchFamily="66" charset="0"/>
              </a:rPr>
              <a:t>:</a:t>
            </a:r>
          </a:p>
          <a:p>
            <a:pPr algn="just">
              <a:buFontTx/>
              <a:buChar char="-"/>
            </a:pPr>
            <a:r>
              <a:rPr lang="es-ES_tradnl" sz="2400" dirty="0" smtClean="0">
                <a:latin typeface="Comic Sans MS" pitchFamily="66" charset="0"/>
              </a:rPr>
              <a:t>La materia está formada por átomos indivisibles.</a:t>
            </a:r>
          </a:p>
          <a:p>
            <a:pPr algn="just">
              <a:buFontTx/>
              <a:buChar char="-"/>
            </a:pPr>
            <a:r>
              <a:rPr lang="es-ES_tradnl" sz="2400" dirty="0" smtClean="0">
                <a:latin typeface="Comic Sans MS" pitchFamily="66" charset="0"/>
              </a:rPr>
              <a:t>Los átomos son invariables.</a:t>
            </a:r>
          </a:p>
          <a:p>
            <a:pPr algn="just">
              <a:buFontTx/>
              <a:buChar char="-"/>
            </a:pPr>
            <a:r>
              <a:rPr lang="es-ES_tradnl" sz="2400" dirty="0" smtClean="0">
                <a:latin typeface="Comic Sans MS" pitchFamily="66" charset="0"/>
              </a:rPr>
              <a:t>Los elementos están formados por átomos iguales: tienen la misma masa y las mismas propiedades químicas.</a:t>
            </a:r>
          </a:p>
          <a:p>
            <a:pPr algn="just">
              <a:buFontTx/>
              <a:buChar char="-"/>
            </a:pPr>
            <a:r>
              <a:rPr lang="es-ES_tradnl" sz="2400" dirty="0" smtClean="0">
                <a:latin typeface="Comic Sans MS" pitchFamily="66" charset="0"/>
              </a:rPr>
              <a:t>Los átomos de diferentes elementos tienen masas y propiedades químicas distintas.</a:t>
            </a:r>
          </a:p>
          <a:p>
            <a:pPr algn="just">
              <a:buFontTx/>
              <a:buChar char="-"/>
            </a:pPr>
            <a:r>
              <a:rPr lang="es-ES_tradnl" sz="2400" dirty="0" smtClean="0">
                <a:latin typeface="Comic Sans MS" pitchFamily="66" charset="0"/>
              </a:rPr>
              <a:t>Los compuestos químicos están formados por la combinación de átomos de dos o más elementos diferentes.</a:t>
            </a:r>
          </a:p>
          <a:p>
            <a:pPr algn="just">
              <a:buFontTx/>
              <a:buChar char="-"/>
            </a:pPr>
            <a:r>
              <a:rPr lang="es-ES_tradnl" sz="2400" dirty="0" smtClean="0">
                <a:latin typeface="Comic Sans MS" pitchFamily="66" charset="0"/>
              </a:rPr>
              <a:t>Cuando dos o más átomos de distintos elementos se combinan para formar un mismo compuesto, lo hacen en una relación de números enteros sencillos.</a:t>
            </a:r>
          </a:p>
          <a:p>
            <a:pPr algn="just">
              <a:buFontTx/>
              <a:buChar char="-"/>
            </a:pPr>
            <a:r>
              <a:rPr lang="es-ES_tradnl" sz="2400" dirty="0" smtClean="0">
                <a:latin typeface="Comic Sans MS" pitchFamily="66" charset="0"/>
              </a:rPr>
              <a:t>En las reacciones químicas, los átomos ni se crean ni se destruyen; solamente cambian su distribución en las sustancias.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559896"/>
          </a:xfrm>
        </p:spPr>
        <p:txBody>
          <a:bodyPr>
            <a:normAutofit fontScale="92500"/>
          </a:bodyPr>
          <a:lstStyle/>
          <a:p>
            <a:pPr algn="just">
              <a:buNone/>
            </a:pPr>
            <a:r>
              <a:rPr lang="es-ES_tradnl" dirty="0" smtClean="0"/>
              <a:t> </a:t>
            </a:r>
            <a:r>
              <a:rPr lang="es-ES_tradnl" dirty="0" smtClean="0">
                <a:latin typeface="Comic Sans MS" pitchFamily="66" charset="0"/>
              </a:rPr>
              <a:t>De la teoría atómica de </a:t>
            </a:r>
            <a:r>
              <a:rPr lang="es-ES_tradnl" dirty="0" smtClean="0">
                <a:latin typeface="Comic Sans MS" pitchFamily="66" charset="0"/>
              </a:rPr>
              <a:t>D</a:t>
            </a:r>
            <a:r>
              <a:rPr lang="es-ES_tradnl" dirty="0" smtClean="0">
                <a:latin typeface="Comic Sans MS" pitchFamily="66" charset="0"/>
              </a:rPr>
              <a:t>alton destacamos las siguientes definiciones:</a:t>
            </a:r>
          </a:p>
          <a:p>
            <a:pPr algn="just">
              <a:buFontTx/>
              <a:buChar char="-"/>
            </a:pPr>
            <a:r>
              <a:rPr lang="es-ES_tradnl" dirty="0" smtClean="0">
                <a:latin typeface="Comic Sans MS" pitchFamily="66" charset="0"/>
              </a:rPr>
              <a:t>Un elemento</a:t>
            </a:r>
            <a:r>
              <a:rPr lang="es-ES_tradnl" dirty="0" smtClean="0">
                <a:latin typeface="Comic Sans MS" pitchFamily="66" charset="0"/>
              </a:rPr>
              <a:t>  es una sustancia formada por átomos iguales.</a:t>
            </a:r>
          </a:p>
          <a:p>
            <a:pPr algn="just">
              <a:buFontTx/>
              <a:buChar char="-"/>
            </a:pPr>
            <a:r>
              <a:rPr lang="es-ES_tradnl" dirty="0" smtClean="0">
                <a:latin typeface="Comic Sans MS" pitchFamily="66" charset="0"/>
              </a:rPr>
              <a:t>Un compuesto es una sustancia formada por átomos distintos combinados en proporciones fijas.</a:t>
            </a:r>
          </a:p>
          <a:p>
            <a:pPr algn="just">
              <a:buFontTx/>
              <a:buChar char="-"/>
            </a:pPr>
            <a:r>
              <a:rPr lang="es-ES_tradnl" dirty="0" smtClean="0">
                <a:latin typeface="Comic Sans MS" pitchFamily="66" charset="0"/>
              </a:rPr>
              <a:t>Una reacción química consiste en la reorganización de los átomos de las sustancias que intervienen en ella.</a:t>
            </a:r>
            <a:r>
              <a:rPr lang="es-ES" dirty="0" smtClean="0">
                <a:latin typeface="Comic Sans MS" pitchFamily="66" charset="0"/>
              </a:rPr>
              <a:t> </a:t>
            </a:r>
          </a:p>
          <a:p>
            <a:pPr algn="just">
              <a:buNone/>
            </a:pPr>
            <a:endParaRPr lang="es-ES_tradnl" dirty="0" smtClean="0">
              <a:latin typeface="Comic Sans MS" pitchFamily="66" charset="0"/>
            </a:endParaRPr>
          </a:p>
          <a:p>
            <a:pPr algn="just">
              <a:buNone/>
            </a:pPr>
            <a:r>
              <a:rPr lang="es-ES_tradnl" dirty="0" smtClean="0">
                <a:latin typeface="Comic Sans MS" pitchFamily="66" charset="0"/>
              </a:rPr>
              <a:t>Para Dalton, la materia no es continua, sino discontinua y los corpúsculos o partículas de los que habla  la teoría cinética de la materia son los átomos o los agregados de átomos que actualmente denominamos moléculas.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924712"/>
          </a:xfrm>
        </p:spPr>
        <p:txBody>
          <a:bodyPr>
            <a:normAutofit fontScale="90000"/>
          </a:bodyPr>
          <a:lstStyle/>
          <a:p>
            <a:pPr algn="ctr"/>
            <a:r>
              <a:rPr lang="es-ES_tradnl" sz="3600" dirty="0" smtClean="0">
                <a:latin typeface="Comic Sans MS" pitchFamily="66" charset="0"/>
              </a:rPr>
              <a:t>Justificación de las leyes de las reacciones químicas</a:t>
            </a:r>
            <a:endParaRPr lang="es-ES" sz="3600" dirty="0">
              <a:latin typeface="Comic Sans MS" pitchFamily="66" charset="0"/>
            </a:endParaRPr>
          </a:p>
        </p:txBody>
      </p:sp>
      <p:sp>
        <p:nvSpPr>
          <p:cNvPr id="3" name="2 Marcador de contenido"/>
          <p:cNvSpPr>
            <a:spLocks noGrp="1"/>
          </p:cNvSpPr>
          <p:nvPr>
            <p:ph idx="1"/>
          </p:nvPr>
        </p:nvSpPr>
        <p:spPr>
          <a:xfrm>
            <a:off x="457200" y="1628800"/>
            <a:ext cx="8229600" cy="4695800"/>
          </a:xfrm>
        </p:spPr>
        <p:txBody>
          <a:bodyPr>
            <a:normAutofit fontScale="92500" lnSpcReduction="10000"/>
          </a:bodyPr>
          <a:lstStyle/>
          <a:p>
            <a:pPr algn="ctr">
              <a:buNone/>
            </a:pPr>
            <a:r>
              <a:rPr lang="es-ES_tradnl" u="sng" dirty="0" smtClean="0">
                <a:latin typeface="Comic Sans MS" pitchFamily="66" charset="0"/>
              </a:rPr>
              <a:t>La ley de la conservación de la masa</a:t>
            </a:r>
          </a:p>
          <a:p>
            <a:pPr algn="just">
              <a:buNone/>
            </a:pPr>
            <a:r>
              <a:rPr lang="es-ES_tradnl" dirty="0" smtClean="0">
                <a:latin typeface="Comic Sans MS" pitchFamily="66" charset="0"/>
              </a:rPr>
              <a:t>El nº y el tipo de átomos de las sustancias iniciales coinciden con el nº y el tipo de átomos de las sustancias finales. Los átomos son indestructibles e indivisibles, y en una reacción química solo cambia la organización de los átomos; por lo tanto, la masa inicial es igual  a la masa final.</a:t>
            </a:r>
          </a:p>
          <a:p>
            <a:pPr algn="ctr">
              <a:buNone/>
            </a:pPr>
            <a:r>
              <a:rPr lang="es-ES_tradnl" u="sng" dirty="0" smtClean="0">
                <a:latin typeface="Comic Sans MS" pitchFamily="66" charset="0"/>
              </a:rPr>
              <a:t>La ley </a:t>
            </a:r>
            <a:r>
              <a:rPr lang="es-ES_tradnl" u="sng" dirty="0" smtClean="0">
                <a:latin typeface="Comic Sans MS" pitchFamily="66" charset="0"/>
              </a:rPr>
              <a:t>de proporciones constantes</a:t>
            </a:r>
          </a:p>
          <a:p>
            <a:pPr algn="just">
              <a:buNone/>
            </a:pPr>
            <a:r>
              <a:rPr lang="es-ES_tradnl" dirty="0" smtClean="0">
                <a:latin typeface="Comic Sans MS" pitchFamily="66" charset="0"/>
              </a:rPr>
              <a:t>Cuando dos o más átomos de elementos diferentes se combinan para dar un mismo compuesto, lo hacen en una relación de números enteros sencillo, es decir, este compuesto siempre tiene una composición </a:t>
            </a:r>
            <a:r>
              <a:rPr lang="es-ES_tradnl" dirty="0" err="1" smtClean="0">
                <a:latin typeface="Comic Sans MS" pitchFamily="66" charset="0"/>
              </a:rPr>
              <a:t>cosntante</a:t>
            </a:r>
            <a:r>
              <a:rPr lang="es-ES_tradnl" dirty="0" smtClean="0">
                <a:latin typeface="Comic Sans MS" pitchFamily="66" charset="0"/>
              </a:rPr>
              <a:t>.</a:t>
            </a:r>
            <a:endParaRPr lang="es-ES_tradnl" dirty="0" smtClean="0">
              <a:latin typeface="Comic Sans MS" pitchFamily="66" charset="0"/>
            </a:endParaRPr>
          </a:p>
          <a:p>
            <a:pPr algn="just">
              <a:buNone/>
            </a:pPr>
            <a:endParaRPr lang="es-ES" dirty="0">
              <a:latin typeface="Comic Sans MS"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08688"/>
          </a:xfrm>
        </p:spPr>
        <p:txBody>
          <a:bodyPr>
            <a:normAutofit fontScale="90000"/>
          </a:bodyPr>
          <a:lstStyle/>
          <a:p>
            <a:pPr algn="ctr"/>
            <a:r>
              <a:rPr lang="es-ES_tradnl" dirty="0" smtClean="0">
                <a:latin typeface="Comic Sans MS" pitchFamily="66" charset="0"/>
              </a:rPr>
              <a:t>Reacción entre sustancias gaseosas</a:t>
            </a:r>
            <a:endParaRPr lang="es-ES" dirty="0">
              <a:latin typeface="Comic Sans MS" pitchFamily="66" charset="0"/>
            </a:endParaRPr>
          </a:p>
        </p:txBody>
      </p:sp>
      <p:sp>
        <p:nvSpPr>
          <p:cNvPr id="3" name="2 Marcador de contenido"/>
          <p:cNvSpPr>
            <a:spLocks noGrp="1"/>
          </p:cNvSpPr>
          <p:nvPr>
            <p:ph idx="1"/>
          </p:nvPr>
        </p:nvSpPr>
        <p:spPr>
          <a:xfrm>
            <a:off x="457200" y="1556792"/>
            <a:ext cx="8229600" cy="4767808"/>
          </a:xfrm>
        </p:spPr>
        <p:txBody>
          <a:bodyPr>
            <a:normAutofit lnSpcReduction="10000"/>
          </a:bodyPr>
          <a:lstStyle/>
          <a:p>
            <a:pPr>
              <a:buNone/>
            </a:pPr>
            <a:r>
              <a:rPr lang="es-ES_tradnl" dirty="0" smtClean="0"/>
              <a:t> </a:t>
            </a:r>
            <a:r>
              <a:rPr lang="es-ES_tradnl" sz="2000" u="sng" dirty="0" smtClean="0">
                <a:latin typeface="Comic Sans MS" pitchFamily="66" charset="0"/>
              </a:rPr>
              <a:t>LEY DE GAY- LUSSAC PARA LOS VOLÚMENES DE LOS GASES.</a:t>
            </a:r>
          </a:p>
          <a:p>
            <a:pPr>
              <a:buNone/>
            </a:pPr>
            <a:endParaRPr lang="es-ES_tradnl" sz="2000" u="sng" dirty="0" smtClean="0">
              <a:latin typeface="Comic Sans MS" pitchFamily="66" charset="0"/>
            </a:endParaRPr>
          </a:p>
          <a:p>
            <a:pPr algn="just">
              <a:buNone/>
            </a:pPr>
            <a:r>
              <a:rPr lang="es-ES_tradnl" sz="2000" dirty="0" smtClean="0">
                <a:latin typeface="Comic Sans MS" pitchFamily="66" charset="0"/>
              </a:rPr>
              <a:t>    “Cuando los gases se combinan entre sí para formar otros compuestos gaseosos, sus volúmenes respectivos guardan una proporción de números enteros sencillos, siempre que estén medidos en las mismas condiciones de presión y temperatura.”</a:t>
            </a:r>
          </a:p>
          <a:p>
            <a:pPr algn="ctr">
              <a:buNone/>
            </a:pPr>
            <a:endParaRPr lang="es-ES_tradnl" sz="2000" u="sng" dirty="0" smtClean="0">
              <a:latin typeface="Comic Sans MS" pitchFamily="66" charset="0"/>
            </a:endParaRPr>
          </a:p>
          <a:p>
            <a:pPr algn="ctr">
              <a:buNone/>
            </a:pPr>
            <a:r>
              <a:rPr lang="es-ES_tradnl" sz="2000" u="sng" dirty="0" smtClean="0">
                <a:latin typeface="Comic Sans MS" pitchFamily="66" charset="0"/>
              </a:rPr>
              <a:t>LEY DE AVOGADRO</a:t>
            </a:r>
          </a:p>
          <a:p>
            <a:pPr algn="ctr">
              <a:buNone/>
            </a:pPr>
            <a:endParaRPr lang="es-ES_tradnl" sz="2000" u="sng" dirty="0" smtClean="0">
              <a:latin typeface="Comic Sans MS" pitchFamily="66" charset="0"/>
            </a:endParaRPr>
          </a:p>
          <a:p>
            <a:pPr algn="just">
              <a:buNone/>
            </a:pPr>
            <a:r>
              <a:rPr lang="es-ES_tradnl" sz="2000" dirty="0" smtClean="0">
                <a:latin typeface="Comic Sans MS" pitchFamily="66" charset="0"/>
              </a:rPr>
              <a:t>“ Las partículas últimas de los gases no son átomos, sino agregados de átomos iguales a los que llamaremos moléculas.”</a:t>
            </a:r>
          </a:p>
          <a:p>
            <a:pPr algn="just">
              <a:buNone/>
            </a:pPr>
            <a:r>
              <a:rPr lang="es-ES_tradnl" sz="2000" dirty="0" smtClean="0">
                <a:latin typeface="Comic Sans MS" pitchFamily="66" charset="0"/>
              </a:rPr>
              <a:t>“ Volúmenes iguales de gases medidos en las mismas condiciones de presión y temperatura, contienen un número idéntico de moléculas”</a:t>
            </a:r>
            <a:endParaRPr lang="es-ES" sz="2000" dirty="0">
              <a:latin typeface="Comic Sans MS" pitchFamily="66"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_tradnl" dirty="0" smtClean="0">
                <a:latin typeface="Comic Sans MS" pitchFamily="66" charset="0"/>
              </a:rPr>
              <a:t>Cantidad de sustancia, mol y volumen molar</a:t>
            </a:r>
            <a:endParaRPr lang="es-ES" dirty="0">
              <a:latin typeface="Comic Sans MS" pitchFamily="66" charset="0"/>
            </a:endParaRPr>
          </a:p>
        </p:txBody>
      </p:sp>
      <p:sp>
        <p:nvSpPr>
          <p:cNvPr id="3" name="2 Marcador de contenido"/>
          <p:cNvSpPr>
            <a:spLocks noGrp="1"/>
          </p:cNvSpPr>
          <p:nvPr>
            <p:ph idx="1"/>
          </p:nvPr>
        </p:nvSpPr>
        <p:spPr/>
        <p:txBody>
          <a:bodyPr/>
          <a:lstStyle/>
          <a:p>
            <a:pPr algn="ctr">
              <a:buNone/>
            </a:pPr>
            <a:r>
              <a:rPr lang="es-ES_tradnl" u="sng" dirty="0" smtClean="0">
                <a:latin typeface="Comic Sans MS" pitchFamily="66" charset="0"/>
              </a:rPr>
              <a:t>CANTIDAD DE SUSTANCIA Y MOL</a:t>
            </a:r>
          </a:p>
          <a:p>
            <a:pPr algn="just"/>
            <a:r>
              <a:rPr lang="es-ES_tradnl" dirty="0" smtClean="0">
                <a:latin typeface="Comic Sans MS" pitchFamily="66" charset="0"/>
              </a:rPr>
              <a:t>La cantidad de sustancia, n , es una magnitud cuya unidad en el S.I. es el mol.</a:t>
            </a:r>
          </a:p>
          <a:p>
            <a:pPr algn="just"/>
            <a:r>
              <a:rPr lang="es-ES_tradnl" dirty="0" smtClean="0">
                <a:latin typeface="Comic Sans MS" pitchFamily="66" charset="0"/>
              </a:rPr>
              <a:t>El mol es un conjunto de 6,022. 10</a:t>
            </a:r>
            <a:r>
              <a:rPr lang="es-ES_tradnl" baseline="30000" dirty="0" smtClean="0">
                <a:latin typeface="Comic Sans MS" pitchFamily="66" charset="0"/>
              </a:rPr>
              <a:t>23</a:t>
            </a:r>
            <a:r>
              <a:rPr lang="es-ES_tradnl" dirty="0" smtClean="0">
                <a:latin typeface="Comic Sans MS" pitchFamily="66" charset="0"/>
              </a:rPr>
              <a:t> partículas idénticas. Estas pueden ser átomos, moléculas, iones, el electrones u otras partículas o agrupamientos específicos de ellas.</a:t>
            </a:r>
          </a:p>
          <a:p>
            <a:pPr algn="just"/>
            <a:r>
              <a:rPr lang="es-ES_tradnl" dirty="0" smtClean="0">
                <a:latin typeface="Comic Sans MS" pitchFamily="66" charset="0"/>
              </a:rPr>
              <a:t>Este número tan enorme recibe le nombre de número o constante de </a:t>
            </a:r>
            <a:r>
              <a:rPr lang="es-ES_tradnl" dirty="0" err="1" smtClean="0">
                <a:latin typeface="Comic Sans MS" pitchFamily="66" charset="0"/>
              </a:rPr>
              <a:t>Avogadro</a:t>
            </a:r>
            <a:r>
              <a:rPr lang="es-ES_tradnl" dirty="0" smtClean="0">
                <a:latin typeface="Comic Sans MS" pitchFamily="66" charset="0"/>
              </a:rPr>
              <a:t>, N</a:t>
            </a:r>
            <a:r>
              <a:rPr lang="es-ES_tradnl" baseline="-25000" dirty="0" smtClean="0">
                <a:latin typeface="Comic Sans MS" pitchFamily="66" charset="0"/>
              </a:rPr>
              <a:t>A</a:t>
            </a:r>
            <a:r>
              <a:rPr lang="es-ES_tradnl" dirty="0" smtClean="0">
                <a:latin typeface="Comic Sans MS" pitchFamily="66" charset="0"/>
              </a:rPr>
              <a:t>, en honor a l científico italiano </a:t>
            </a:r>
            <a:r>
              <a:rPr lang="es-ES_tradnl" dirty="0" err="1" smtClean="0">
                <a:latin typeface="Comic Sans MS" pitchFamily="66" charset="0"/>
              </a:rPr>
              <a:t>Amedeo</a:t>
            </a:r>
            <a:r>
              <a:rPr lang="es-ES_tradnl" dirty="0" smtClean="0">
                <a:latin typeface="Comic Sans MS" pitchFamily="66" charset="0"/>
              </a:rPr>
              <a:t> </a:t>
            </a:r>
            <a:r>
              <a:rPr lang="es-ES_tradnl" dirty="0" err="1" smtClean="0">
                <a:latin typeface="Comic Sans MS" pitchFamily="66" charset="0"/>
              </a:rPr>
              <a:t>Avogadro</a:t>
            </a:r>
            <a:r>
              <a:rPr lang="es-ES_tradnl" dirty="0" smtClean="0">
                <a:latin typeface="Comic Sans MS" pitchFamily="66" charset="0"/>
              </a:rPr>
              <a:t>.</a:t>
            </a:r>
            <a:endParaRPr lang="es-ES" dirty="0">
              <a:latin typeface="Comic Sans MS" pitchFamily="66"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8229600" cy="5271864"/>
          </a:xfrm>
        </p:spPr>
        <p:txBody>
          <a:bodyPr/>
          <a:lstStyle/>
          <a:p>
            <a:pPr algn="ctr">
              <a:buNone/>
            </a:pPr>
            <a:r>
              <a:rPr lang="es-ES_tradnl" dirty="0" smtClean="0"/>
              <a:t>     </a:t>
            </a:r>
            <a:r>
              <a:rPr lang="es-ES_tradnl" u="sng" dirty="0" smtClean="0">
                <a:latin typeface="Comic Sans MS" pitchFamily="66" charset="0"/>
              </a:rPr>
              <a:t>VOLUMEN MOLAR Y MOL</a:t>
            </a:r>
          </a:p>
          <a:p>
            <a:pPr algn="just">
              <a:buNone/>
            </a:pPr>
            <a:r>
              <a:rPr lang="es-ES_tradnl" dirty="0" smtClean="0">
                <a:latin typeface="Comic Sans MS" pitchFamily="66" charset="0"/>
              </a:rPr>
              <a:t>De acuerdo con la ley de </a:t>
            </a:r>
            <a:r>
              <a:rPr lang="es-ES_tradnl" dirty="0" err="1" smtClean="0">
                <a:latin typeface="Comic Sans MS" pitchFamily="66" charset="0"/>
              </a:rPr>
              <a:t>Avogadro</a:t>
            </a:r>
            <a:r>
              <a:rPr lang="es-ES_tradnl" dirty="0" smtClean="0">
                <a:latin typeface="Comic Sans MS" pitchFamily="66" charset="0"/>
              </a:rPr>
              <a:t> cuando los volúmenes de dos gases distintos se miden en las mismas condiciones de temperatura y presión, un mol de uno de los gases ocupa el mismo volumen que un mol del otro.</a:t>
            </a:r>
          </a:p>
          <a:p>
            <a:pPr algn="just">
              <a:buNone/>
            </a:pPr>
            <a:r>
              <a:rPr lang="es-ES_tradnl" dirty="0" smtClean="0">
                <a:latin typeface="Comic Sans MS" pitchFamily="66" charset="0"/>
              </a:rPr>
              <a:t>El volumen molar es el volumen que ocupa un mol de un gas medido a 273k y 1 atm.</a:t>
            </a:r>
          </a:p>
          <a:p>
            <a:pPr algn="just">
              <a:buNone/>
            </a:pPr>
            <a:r>
              <a:rPr lang="es-ES_tradnl" dirty="0" smtClean="0">
                <a:latin typeface="Comic Sans MS" pitchFamily="66" charset="0"/>
              </a:rPr>
              <a:t>Se ha calculado que el volumen molar de todos los gases a 273 k y 1 atm de presión es de 22, 4 L.</a:t>
            </a:r>
          </a:p>
          <a:p>
            <a:pPr algn="just">
              <a:buNone/>
            </a:pPr>
            <a:r>
              <a:rPr lang="es-ES_tradnl" dirty="0" smtClean="0">
                <a:latin typeface="Comic Sans MS" pitchFamily="66" charset="0"/>
              </a:rPr>
              <a:t>En 22,4 L de cualquier gas, medido a 273 k y 1 atm, hay 6,022 . 10 </a:t>
            </a:r>
            <a:r>
              <a:rPr lang="es-ES_tradnl" baseline="30000" dirty="0" smtClean="0">
                <a:latin typeface="Comic Sans MS" pitchFamily="66" charset="0"/>
              </a:rPr>
              <a:t>23</a:t>
            </a:r>
            <a:r>
              <a:rPr lang="es-ES_tradnl" dirty="0" smtClean="0">
                <a:latin typeface="Comic Sans MS" pitchFamily="66" charset="0"/>
              </a:rPr>
              <a:t> átomos o moléculas.</a:t>
            </a:r>
            <a:endParaRPr lang="es-ES" dirty="0">
              <a:latin typeface="Comic Sans MS" pitchFamily="66"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154</TotalTime>
  <Words>1329</Words>
  <Application>Microsoft Office PowerPoint</Application>
  <PresentationFormat>Presentación en pantalla (4:3)</PresentationFormat>
  <Paragraphs>133</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Flujo</vt:lpstr>
      <vt:lpstr>TEORÍA ATÓMICO- MOLECULAR</vt:lpstr>
      <vt:lpstr>Las primeras teorías atomistas</vt:lpstr>
      <vt:lpstr>Diapositiva 3</vt:lpstr>
      <vt:lpstr>Reacciones entre sustancias</vt:lpstr>
      <vt:lpstr>Las leyes de las reacciones químicas</vt:lpstr>
      <vt:lpstr>La ley de las proporciones constantes</vt:lpstr>
      <vt:lpstr>Cómo calcular la composición de un compuesto</vt:lpstr>
      <vt:lpstr>Diapositiva 8</vt:lpstr>
      <vt:lpstr>La teoría atómica de Dalton</vt:lpstr>
      <vt:lpstr>Diapositiva 10</vt:lpstr>
      <vt:lpstr>Justificación de las leyes de las reacciones químicas</vt:lpstr>
      <vt:lpstr>Reacción entre sustancias gaseosas</vt:lpstr>
      <vt:lpstr>Cantidad de sustancia, mol y volumen molar</vt:lpstr>
      <vt:lpstr>Diapositiva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TEORÍA ATÓMICO- MOLECULAR</dc:title>
  <dc:creator>alex</dc:creator>
  <cp:lastModifiedBy>alex</cp:lastModifiedBy>
  <cp:revision>17</cp:revision>
  <dcterms:created xsi:type="dcterms:W3CDTF">2014-05-10T19:08:11Z</dcterms:created>
  <dcterms:modified xsi:type="dcterms:W3CDTF">2014-05-12T16:12:03Z</dcterms:modified>
</cp:coreProperties>
</file>