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13/05/2014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13/05/2014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3" name="12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13/05/2014</a:t>
            </a:fld>
            <a:endParaRPr lang="es-ES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Elipse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Elipse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A847CFC-816F-41D0-AAC0-9BF4FEBC753E}" type="datetimeFigureOut">
              <a:rPr lang="es-ES" smtClean="0"/>
              <a:pPr/>
              <a:t>13/05/2014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Marcador de contenido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contenido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20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21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Rectángulo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13/05/2014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s-E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23 Marcador de contenido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contenido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Elipse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Elipse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3" name="22 Título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13/05/2014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5 Rectángulo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13/05/2014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Rectángulo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12 Rectángulo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Marcador de contenido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Elipse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Elipse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1" name="20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13/05/2014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Conector recto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2" name="21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A847CFC-816F-41D0-AAC0-9BF4FEBC753E}" type="datetimeFigureOut">
              <a:rPr lang="es-ES" smtClean="0"/>
              <a:pPr/>
              <a:t>13/05/2014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13/05/2014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Elipse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13/05/2014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13/05/2014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Elipse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es/imgres?imgurl=http://id12a.wikispaces.com/file/view/mio.png/348124650/mio.png&amp;imgrefurl=http://id12a.wikispaces.com/Formas+de+Electrizar&amp;h=125&amp;w=555&amp;tbnid=KmN6vuyec9HOkM:&amp;zoom=1&amp;docid=HhZDTyWyMFJJuM&amp;ei=tfRwU8WqEqGs0QWSgIGQDQ&amp;tbm=isch&amp;ved=0CGgQMygOMA4&amp;iact=rc&amp;uact=3&amp;dur=759&amp;page=3&amp;start=9&amp;ndsp=9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es/imgres?imgurl=http://image.slidesharecdn.com/electrizacinporcontacto-110630120234-phpapp02/95/slide-1-728.jpg?cb=1309453424&amp;imgrefurl=http://www.slideshare.net/silviacedrez/electrizacin-por-contacto&amp;h=546&amp;w=728&amp;tbnid=222qj4co4OUXLM:&amp;zoom=1&amp;docid=Et92T3xz397GPM&amp;ei=WfZwU4-2F8aR0AXr_4GABA&amp;tbm=isch&amp;ved=0CH0QMygdMB0&amp;iact=rc&amp;uact=3&amp;dur=507&amp;page=4&amp;start=24&amp;ndsp=9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es/imgres?imgurl=http://image.slidesharecdn.com/electrizacinporinduccin-120828151949-phpapp01/95/slide-1-728.jpg?cb=1346185366&amp;imgrefurl=http://www.slideshare.net/monicaherrera90260/electrizacin-por-induccin&amp;h=546&amp;w=728&amp;tbnid=cJYqUBPACmFCZM:&amp;zoom=1&amp;docid=dleTNYop8vqcsM&amp;ei=WfZwU4-2F8aR0AXr_4GABA&amp;tbm=isch&amp;ved=0CHwQMygcMBw&amp;iact=rc&amp;uact=3&amp;dur=469&amp;page=4&amp;start=24&amp;ndsp=9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4077072"/>
            <a:ext cx="6400800" cy="494928"/>
          </a:xfrm>
        </p:spPr>
        <p:txBody>
          <a:bodyPr/>
          <a:lstStyle/>
          <a:p>
            <a:r>
              <a:rPr lang="es-ES_tradnl" dirty="0" smtClean="0"/>
              <a:t>UNIDAD 5 </a:t>
            </a:r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607840"/>
          </a:xfrm>
        </p:spPr>
        <p:txBody>
          <a:bodyPr>
            <a:normAutofit/>
          </a:bodyPr>
          <a:lstStyle/>
          <a:p>
            <a:r>
              <a:rPr lang="es-ES_tradnl" sz="4800" dirty="0" smtClean="0">
                <a:latin typeface="Comic Sans MS" pitchFamily="66" charset="0"/>
              </a:rPr>
              <a:t>ESTRUCTURA ATÓMICA </a:t>
            </a:r>
            <a:endParaRPr lang="es-ES" sz="4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2800" dirty="0" smtClean="0">
                <a:latin typeface="Comic Sans MS" pitchFamily="66" charset="0"/>
              </a:rPr>
              <a:t>Materia y electricidad</a:t>
            </a:r>
            <a:endParaRPr lang="es-ES" sz="2800" dirty="0">
              <a:latin typeface="Comic Sans MS" pitchFamily="66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s-ES_tradnl" sz="2800" u="sng" dirty="0" smtClean="0">
                <a:latin typeface="Comic Sans MS" pitchFamily="66" charset="0"/>
              </a:rPr>
              <a:t>METODOS DE ELECTRIZACIÓN</a:t>
            </a:r>
          </a:p>
          <a:p>
            <a:pPr algn="ctr">
              <a:buNone/>
            </a:pPr>
            <a:endParaRPr lang="es-ES_tradnl" sz="2800" u="sng" dirty="0" smtClean="0">
              <a:latin typeface="Comic Sans MS" pitchFamily="66" charset="0"/>
            </a:endParaRPr>
          </a:p>
          <a:p>
            <a:pPr algn="just">
              <a:buNone/>
            </a:pPr>
            <a:r>
              <a:rPr lang="es-ES_tradnl" sz="2800" dirty="0" smtClean="0">
                <a:latin typeface="Comic Sans MS" pitchFamily="66" charset="0"/>
              </a:rPr>
              <a:t>          </a:t>
            </a:r>
          </a:p>
          <a:p>
            <a:pPr algn="just">
              <a:buNone/>
            </a:pPr>
            <a:r>
              <a:rPr lang="es-ES_tradnl" sz="2800" dirty="0" smtClean="0">
                <a:latin typeface="Comic Sans MS" pitchFamily="66" charset="0"/>
              </a:rPr>
              <a:t>            Por frotamiento</a:t>
            </a:r>
          </a:p>
          <a:p>
            <a:pPr algn="just">
              <a:buNone/>
            </a:pPr>
            <a:endParaRPr lang="es-ES_tradnl" sz="2800" dirty="0" smtClean="0">
              <a:latin typeface="Comic Sans MS" pitchFamily="66" charset="0"/>
            </a:endParaRPr>
          </a:p>
          <a:p>
            <a:pPr algn="just">
              <a:buNone/>
            </a:pPr>
            <a:r>
              <a:rPr lang="es-ES_tradnl" sz="2800" dirty="0" smtClean="0">
                <a:latin typeface="Comic Sans MS" pitchFamily="66" charset="0"/>
              </a:rPr>
              <a:t>           Por contacto</a:t>
            </a:r>
          </a:p>
          <a:p>
            <a:pPr algn="just">
              <a:buNone/>
            </a:pPr>
            <a:endParaRPr lang="es-ES_tradnl" sz="2800" dirty="0" smtClean="0">
              <a:latin typeface="Comic Sans MS" pitchFamily="66" charset="0"/>
            </a:endParaRPr>
          </a:p>
          <a:p>
            <a:pPr algn="just">
              <a:buNone/>
            </a:pPr>
            <a:r>
              <a:rPr lang="es-ES_tradnl" sz="2800" dirty="0" smtClean="0">
                <a:latin typeface="Comic Sans MS" pitchFamily="66" charset="0"/>
              </a:rPr>
              <a:t>           Por inducción</a:t>
            </a:r>
          </a:p>
          <a:p>
            <a:pPr algn="just">
              <a:buNone/>
            </a:pPr>
            <a:endParaRPr lang="es-ES_tradnl" sz="2800" u="sng" dirty="0" smtClean="0">
              <a:latin typeface="Comic Sans MS" pitchFamily="66" charset="0"/>
            </a:endParaRPr>
          </a:p>
          <a:p>
            <a:pPr algn="just">
              <a:buNone/>
            </a:pPr>
            <a:endParaRPr lang="es-ES_tradnl" sz="2800" u="sng" dirty="0" smtClean="0">
              <a:latin typeface="Comic Sans MS" pitchFamily="66" charset="0"/>
            </a:endParaRPr>
          </a:p>
          <a:p>
            <a:pPr algn="just">
              <a:buNone/>
            </a:pPr>
            <a:endParaRPr lang="es-ES_tradnl" sz="2800" u="sng" dirty="0" smtClean="0">
              <a:latin typeface="Comic Sans MS" pitchFamily="66" charset="0"/>
            </a:endParaRPr>
          </a:p>
          <a:p>
            <a:pPr algn="just">
              <a:buNone/>
            </a:pPr>
            <a:r>
              <a:rPr lang="es-ES_tradnl" sz="2800" u="sng" dirty="0" smtClean="0">
                <a:latin typeface="Comic Sans MS" pitchFamily="66" charset="0"/>
              </a:rPr>
              <a:t>          </a:t>
            </a:r>
          </a:p>
          <a:p>
            <a:pPr algn="just">
              <a:buNone/>
            </a:pPr>
            <a:endParaRPr lang="es-ES_tradnl" sz="2800" u="sng" dirty="0" smtClean="0">
              <a:latin typeface="Comic Sans MS" pitchFamily="66" charset="0"/>
            </a:endParaRPr>
          </a:p>
        </p:txBody>
      </p:sp>
      <p:sp>
        <p:nvSpPr>
          <p:cNvPr id="5" name="4 Flecha derecha">
            <a:hlinkClick r:id="rId2" action="ppaction://hlinksldjump"/>
          </p:cNvPr>
          <p:cNvSpPr/>
          <p:nvPr/>
        </p:nvSpPr>
        <p:spPr>
          <a:xfrm>
            <a:off x="683568" y="2708920"/>
            <a:ext cx="50405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Flecha derecha">
            <a:hlinkClick r:id="rId3" action="ppaction://hlinksldjump"/>
          </p:cNvPr>
          <p:cNvSpPr/>
          <p:nvPr/>
        </p:nvSpPr>
        <p:spPr>
          <a:xfrm>
            <a:off x="683568" y="3356992"/>
            <a:ext cx="50405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Flecha derecha">
            <a:hlinkClick r:id="rId4" action="ppaction://hlinksldjump"/>
          </p:cNvPr>
          <p:cNvSpPr/>
          <p:nvPr/>
        </p:nvSpPr>
        <p:spPr>
          <a:xfrm>
            <a:off x="683568" y="4149080"/>
            <a:ext cx="50405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Electrización por frotamiento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_tradnl" dirty="0" smtClean="0"/>
              <a:t>Cuando se frotan ciertos materiales, se pueden observar  dos fenómenos eléctricos:</a:t>
            </a:r>
          </a:p>
          <a:p>
            <a:pPr>
              <a:buNone/>
            </a:pPr>
            <a:r>
              <a:rPr lang="es-ES_tradnl" dirty="0" smtClean="0"/>
              <a:t>  			- La atracción</a:t>
            </a:r>
          </a:p>
          <a:p>
            <a:pPr>
              <a:buNone/>
            </a:pPr>
            <a:r>
              <a:rPr lang="es-ES_tradnl" dirty="0" smtClean="0"/>
              <a:t>			- La repulsión</a:t>
            </a:r>
            <a:endParaRPr lang="es-ES" dirty="0"/>
          </a:p>
        </p:txBody>
      </p:sp>
      <p:pic>
        <p:nvPicPr>
          <p:cNvPr id="4" name="3 Imagen" descr="https://encrypted-tbn2.gstatic.com/images?q=tbn:ANd9GcSkf_fIEwy793qIYhAuO5wo3yqoo4g7nMX6t_IVEsNyZ804hOXc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3933056"/>
            <a:ext cx="5328592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Electrización por contacto</a:t>
            </a:r>
            <a:endParaRPr lang="es-ES" dirty="0"/>
          </a:p>
        </p:txBody>
      </p:sp>
      <p:pic>
        <p:nvPicPr>
          <p:cNvPr id="4" name="3 Marcador de contenido" descr="https://encrypted-tbn2.gstatic.com/images?q=tbn:ANd9GcTa39OvfHmQhc2cZIYg4p4iMx5SSwAZyYNWty2BD6OT_ITuGujQeg">
            <a:hlinkClick r:id="rId2"/>
          </p:cNvPr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1700808"/>
            <a:ext cx="4464496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467544" y="1556792"/>
            <a:ext cx="335700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s-ES_tradnl" sz="2400" dirty="0" smtClean="0">
                <a:latin typeface="Comic Sans MS" pitchFamily="66" charset="0"/>
              </a:rPr>
              <a:t>Tiene lugar cuando se </a:t>
            </a:r>
          </a:p>
          <a:p>
            <a:pPr algn="just"/>
            <a:r>
              <a:rPr lang="es-ES_tradnl" sz="2400" dirty="0" smtClean="0">
                <a:latin typeface="Comic Sans MS" pitchFamily="66" charset="0"/>
              </a:rPr>
              <a:t>pone en contacto  un </a:t>
            </a:r>
          </a:p>
          <a:p>
            <a:pPr algn="just"/>
            <a:r>
              <a:rPr lang="es-ES_tradnl" sz="2400" dirty="0" smtClean="0">
                <a:latin typeface="Comic Sans MS" pitchFamily="66" charset="0"/>
              </a:rPr>
              <a:t>cuerpo no cargado y </a:t>
            </a:r>
          </a:p>
          <a:p>
            <a:pPr algn="just"/>
            <a:r>
              <a:rPr lang="es-ES_tradnl" sz="2400" dirty="0" smtClean="0">
                <a:latin typeface="Comic Sans MS" pitchFamily="66" charset="0"/>
              </a:rPr>
              <a:t>aislado con otro ya </a:t>
            </a:r>
          </a:p>
          <a:p>
            <a:pPr algn="just"/>
            <a:r>
              <a:rPr lang="es-ES_tradnl" sz="2400" dirty="0" smtClean="0">
                <a:latin typeface="Comic Sans MS" pitchFamily="66" charset="0"/>
              </a:rPr>
              <a:t>cargado por </a:t>
            </a:r>
          </a:p>
          <a:p>
            <a:pPr algn="just"/>
            <a:r>
              <a:rPr lang="es-ES_tradnl" sz="2400" dirty="0" smtClean="0">
                <a:latin typeface="Comic Sans MS" pitchFamily="66" charset="0"/>
              </a:rPr>
              <a:t>frotamiento . </a:t>
            </a:r>
            <a:endParaRPr lang="es-ES" sz="2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Electrización por inducción o influencia</a:t>
            </a:r>
            <a:endParaRPr lang="es-ES" dirty="0"/>
          </a:p>
        </p:txBody>
      </p:sp>
      <p:pic>
        <p:nvPicPr>
          <p:cNvPr id="4" name="3 Marcador de contenido" descr="https://encrypted-tbn2.gstatic.com/images?q=tbn:ANd9GcSnS-h5iZS1iBzOmQYqD01O8coK2fqXQOqVVcv_ffi3Hq5tI6xa">
            <a:hlinkClick r:id="rId2"/>
          </p:cNvPr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484784"/>
            <a:ext cx="6624736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La carga eléctrica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>
              <a:buNone/>
            </a:pPr>
            <a:r>
              <a:rPr lang="es-ES_tradnl" dirty="0" smtClean="0"/>
              <a:t> </a:t>
            </a:r>
            <a:r>
              <a:rPr lang="es-ES_tradnl" dirty="0" smtClean="0">
                <a:latin typeface="Comic Sans MS" pitchFamily="66" charset="0"/>
              </a:rPr>
              <a:t>Los fenómenos eléctricos son una manifestación de su carga eléctrica.</a:t>
            </a:r>
          </a:p>
          <a:p>
            <a:pPr algn="just">
              <a:buNone/>
            </a:pPr>
            <a:r>
              <a:rPr lang="es-ES_tradnl" dirty="0" smtClean="0">
                <a:latin typeface="Comic Sans MS" pitchFamily="66" charset="0"/>
              </a:rPr>
              <a:t>La cantidad de carga eléctrica, Q, es una magnitud física y su unidad en el SI es el culombio (C ).</a:t>
            </a:r>
          </a:p>
          <a:p>
            <a:pPr algn="just">
              <a:buNone/>
            </a:pPr>
            <a:r>
              <a:rPr lang="es-ES_tradnl" dirty="0" smtClean="0">
                <a:latin typeface="Comic Sans MS" pitchFamily="66" charset="0"/>
              </a:rPr>
              <a:t>Para justificar los fenómenos eléctricos de atracción y repulsión, se admite la existencia en la materia de dos tipos de cargas eléctricas, denominadas, carga positiva  y negativa. Un cuerpo es eléctricamente neutro cuando el número de cargas positivas es igual al de cargas negativas.</a:t>
            </a:r>
            <a:endParaRPr lang="es-ES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1752" y="-171400"/>
            <a:ext cx="8534400" cy="2016224"/>
          </a:xfrm>
        </p:spPr>
        <p:txBody>
          <a:bodyPr>
            <a:normAutofit fontScale="90000"/>
          </a:bodyPr>
          <a:lstStyle/>
          <a:p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sz="3600" dirty="0" smtClean="0">
                <a:latin typeface="Comic Sans MS" pitchFamily="66" charset="0"/>
              </a:rPr>
              <a:t>Fuerzas entre cargas eléctricas. Ley de Coulomb</a:t>
            </a:r>
            <a:r>
              <a:rPr lang="es-ES_tradnl" sz="4000" dirty="0" smtClean="0"/>
              <a:t/>
            </a:r>
            <a:br>
              <a:rPr lang="es-ES_tradnl" sz="4000" dirty="0" smtClean="0"/>
            </a:br>
            <a:endParaRPr lang="es-ES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01752" y="1628800"/>
            <a:ext cx="8503920" cy="4470248"/>
          </a:xfrm>
        </p:spPr>
        <p:txBody>
          <a:bodyPr/>
          <a:lstStyle/>
          <a:p>
            <a:pPr algn="just">
              <a:buNone/>
            </a:pPr>
            <a:r>
              <a:rPr lang="es-ES_tradnl" dirty="0" smtClean="0"/>
              <a:t> </a:t>
            </a:r>
            <a:r>
              <a:rPr lang="es-ES_tradnl" dirty="0" smtClean="0">
                <a:latin typeface="Comic Sans MS" pitchFamily="66" charset="0"/>
              </a:rPr>
              <a:t>Las cargas del mismo signo se repelen, entre ellas  se origina una </a:t>
            </a:r>
            <a:r>
              <a:rPr lang="es-ES_tradnl" u="sng" dirty="0" smtClean="0">
                <a:latin typeface="Comic Sans MS" pitchFamily="66" charset="0"/>
              </a:rPr>
              <a:t>fuerza de repulsión</a:t>
            </a:r>
            <a:r>
              <a:rPr lang="es-ES_tradnl" dirty="0" smtClean="0">
                <a:latin typeface="Comic Sans MS" pitchFamily="66" charset="0"/>
              </a:rPr>
              <a:t>.</a:t>
            </a:r>
          </a:p>
          <a:p>
            <a:pPr algn="just">
              <a:buNone/>
            </a:pPr>
            <a:r>
              <a:rPr lang="es-ES_tradnl" dirty="0" smtClean="0">
                <a:latin typeface="Comic Sans MS" pitchFamily="66" charset="0"/>
              </a:rPr>
              <a:t>Las cargas de distinto signo se atraen, entre ellas se origina una </a:t>
            </a:r>
            <a:r>
              <a:rPr lang="es-ES_tradnl" u="sng" dirty="0" smtClean="0">
                <a:latin typeface="Comic Sans MS" pitchFamily="66" charset="0"/>
              </a:rPr>
              <a:t>fuerza de atracción</a:t>
            </a:r>
            <a:r>
              <a:rPr lang="es-ES_tradnl" dirty="0" smtClean="0">
                <a:latin typeface="Comic Sans MS" pitchFamily="66" charset="0"/>
              </a:rPr>
              <a:t>. </a:t>
            </a:r>
          </a:p>
          <a:p>
            <a:pPr algn="just">
              <a:buNone/>
            </a:pPr>
            <a:r>
              <a:rPr lang="es-ES_tradnl" dirty="0" smtClean="0">
                <a:latin typeface="Comic Sans MS" pitchFamily="66" charset="0"/>
              </a:rPr>
              <a:t>Coulomb enunció la siguiente ley:</a:t>
            </a:r>
          </a:p>
          <a:p>
            <a:pPr algn="just">
              <a:buNone/>
            </a:pPr>
            <a:r>
              <a:rPr lang="es-ES_tradnl" dirty="0" smtClean="0">
                <a:latin typeface="Comic Sans MS" pitchFamily="66" charset="0"/>
              </a:rPr>
              <a:t>“ La fuerza atractiva o repulsiva ejercida entre dos cargas eléctricas puntuales es directamente proporcional al producto de dichas cargas e inversamente proporcional al cuadrado de la distancia que las separa.</a:t>
            </a:r>
            <a:endParaRPr lang="es-ES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Expresión matemática de la ley de Coulomb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s-ES_tradnl" dirty="0" smtClean="0"/>
              <a:t>     </a:t>
            </a:r>
            <a:endParaRPr lang="es-ES_tradnl" dirty="0" smtClean="0">
              <a:latin typeface="Comic Sans MS" pitchFamily="66" charset="0"/>
            </a:endParaRPr>
          </a:p>
          <a:p>
            <a:pPr>
              <a:buNone/>
            </a:pPr>
            <a:r>
              <a:rPr lang="es-ES_tradnl" dirty="0">
                <a:latin typeface="Comic Sans MS" pitchFamily="66" charset="0"/>
              </a:rPr>
              <a:t> </a:t>
            </a:r>
            <a:r>
              <a:rPr lang="es-ES_tradnl" dirty="0" smtClean="0">
                <a:latin typeface="Comic Sans MS" pitchFamily="66" charset="0"/>
              </a:rPr>
              <a:t>                                Q</a:t>
            </a:r>
            <a:r>
              <a:rPr lang="es-ES_tradnl" baseline="-25000" dirty="0" smtClean="0">
                <a:latin typeface="Comic Sans MS" pitchFamily="66" charset="0"/>
              </a:rPr>
              <a:t>A</a:t>
            </a:r>
            <a:r>
              <a:rPr lang="es-ES_tradnl" dirty="0" smtClean="0">
                <a:latin typeface="Comic Sans MS" pitchFamily="66" charset="0"/>
              </a:rPr>
              <a:t> x Q</a:t>
            </a:r>
            <a:r>
              <a:rPr lang="es-ES_tradnl" baseline="-25000" dirty="0" smtClean="0">
                <a:latin typeface="Comic Sans MS" pitchFamily="66" charset="0"/>
              </a:rPr>
              <a:t>B</a:t>
            </a:r>
          </a:p>
          <a:p>
            <a:pPr>
              <a:buNone/>
            </a:pPr>
            <a:r>
              <a:rPr lang="es-ES_tradnl" dirty="0" smtClean="0">
                <a:latin typeface="Comic Sans MS" pitchFamily="66" charset="0"/>
              </a:rPr>
              <a:t>			 F = K -------------------</a:t>
            </a:r>
          </a:p>
          <a:p>
            <a:pPr>
              <a:buNone/>
            </a:pPr>
            <a:r>
              <a:rPr lang="es-ES_tradnl" dirty="0" smtClean="0">
                <a:latin typeface="Comic Sans MS" pitchFamily="66" charset="0"/>
              </a:rPr>
              <a:t>                                      r</a:t>
            </a:r>
            <a:r>
              <a:rPr lang="es-ES_tradnl" baseline="30000" dirty="0" smtClean="0">
                <a:latin typeface="Comic Sans MS" pitchFamily="66" charset="0"/>
              </a:rPr>
              <a:t>2 </a:t>
            </a:r>
          </a:p>
          <a:p>
            <a:pPr>
              <a:buNone/>
            </a:pPr>
            <a:endParaRPr lang="es-ES_tradnl" baseline="300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es-ES_tradnl" baseline="30000" dirty="0" smtClean="0">
                <a:latin typeface="Comic Sans MS" pitchFamily="66" charset="0"/>
              </a:rPr>
              <a:t> </a:t>
            </a:r>
            <a:r>
              <a:rPr lang="es-ES_tradnl" dirty="0" smtClean="0">
                <a:latin typeface="Comic Sans MS" pitchFamily="66" charset="0"/>
              </a:rPr>
              <a:t>  De donde la fuerza F se mide en Newton (N), la distancia r se mide en metros y la carga Q se mide en culombios.</a:t>
            </a:r>
            <a:endParaRPr lang="es-ES_tradnl" baseline="30000" dirty="0" smtClean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>
                <a:latin typeface="Comic Sans MS" pitchFamily="66" charset="0"/>
              </a:rPr>
              <a:t>El átomo es divisible</a:t>
            </a:r>
            <a:endParaRPr lang="es-ES" dirty="0">
              <a:latin typeface="Comic Sans MS" pitchFamily="66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s-ES_tradnl" sz="2400" dirty="0" smtClean="0">
                <a:latin typeface="Comic Sans MS" pitchFamily="66" charset="0"/>
              </a:rPr>
              <a:t>  </a:t>
            </a:r>
          </a:p>
          <a:p>
            <a:pPr>
              <a:buNone/>
            </a:pPr>
            <a:r>
              <a:rPr lang="es-ES_tradnl" sz="2400" dirty="0" smtClean="0">
                <a:latin typeface="Comic Sans MS" pitchFamily="66" charset="0"/>
              </a:rPr>
              <a:t> A finales del siglo XIX y comienzos del XX, una serie de experimentos permitieron identificar las partículas responsables de la carga eléctrica negativa ( el electrón) y de la positiva ( el protón).</a:t>
            </a:r>
          </a:p>
          <a:p>
            <a:pPr>
              <a:buNone/>
            </a:pPr>
            <a:endParaRPr lang="es-ES_tradnl" sz="2400" dirty="0" smtClean="0">
              <a:latin typeface="Comic Sans MS" pitchFamily="66" charset="0"/>
            </a:endParaRPr>
          </a:p>
          <a:p>
            <a:pPr>
              <a:buFontTx/>
              <a:buChar char="-"/>
            </a:pPr>
            <a:r>
              <a:rPr lang="es-ES_tradnl" sz="2400" dirty="0" smtClean="0">
                <a:latin typeface="Comic Sans MS" pitchFamily="66" charset="0"/>
              </a:rPr>
              <a:t>Descubrimiento del electrón .- </a:t>
            </a:r>
            <a:r>
              <a:rPr lang="es-ES_tradnl" sz="2400" dirty="0" err="1" smtClean="0">
                <a:latin typeface="Comic Sans MS" pitchFamily="66" charset="0"/>
              </a:rPr>
              <a:t>Thomson</a:t>
            </a:r>
            <a:endParaRPr lang="es-ES_tradnl" sz="2400" dirty="0" smtClean="0">
              <a:latin typeface="Comic Sans MS" pitchFamily="66" charset="0"/>
            </a:endParaRPr>
          </a:p>
          <a:p>
            <a:pPr>
              <a:buFontTx/>
              <a:buChar char="-"/>
            </a:pPr>
            <a:r>
              <a:rPr lang="es-ES_tradnl" sz="2400" dirty="0" smtClean="0">
                <a:latin typeface="Comic Sans MS" pitchFamily="66" charset="0"/>
              </a:rPr>
              <a:t>Descubrimiento del protón.- </a:t>
            </a:r>
            <a:r>
              <a:rPr lang="es-ES_tradnl" sz="2400" dirty="0" err="1" smtClean="0">
                <a:latin typeface="Comic Sans MS" pitchFamily="66" charset="0"/>
              </a:rPr>
              <a:t>Goldstein</a:t>
            </a:r>
            <a:endParaRPr lang="es-ES" sz="24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3600" dirty="0" smtClean="0">
                <a:latin typeface="Comic Sans MS" pitchFamily="66" charset="0"/>
              </a:rPr>
              <a:t>Modelos atómicos</a:t>
            </a:r>
            <a:endParaRPr lang="es-ES" sz="3600" dirty="0">
              <a:latin typeface="Comic Sans MS" pitchFamily="66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s-ES_tradnl" dirty="0" smtClean="0"/>
              <a:t> </a:t>
            </a:r>
            <a:r>
              <a:rPr lang="es-ES_tradnl" dirty="0" smtClean="0">
                <a:latin typeface="Comic Sans MS" pitchFamily="66" charset="0"/>
              </a:rPr>
              <a:t>- El átomo contiene partículas materiales subatómicas.</a:t>
            </a:r>
          </a:p>
          <a:p>
            <a:pPr>
              <a:buFontTx/>
              <a:buChar char="-"/>
            </a:pPr>
            <a:r>
              <a:rPr lang="es-ES_tradnl" dirty="0" smtClean="0">
                <a:latin typeface="Comic Sans MS" pitchFamily="66" charset="0"/>
              </a:rPr>
              <a:t>Algunas de estas partículas, los electrones, tienen carga eléctrica negativa y masa. Cada electrón posee una carga eléctrica elemental.</a:t>
            </a:r>
          </a:p>
          <a:p>
            <a:pPr>
              <a:buFontTx/>
              <a:buChar char="-"/>
            </a:pPr>
            <a:r>
              <a:rPr lang="es-ES_tradnl" dirty="0" smtClean="0">
                <a:latin typeface="Comic Sans MS" pitchFamily="66" charset="0"/>
              </a:rPr>
              <a:t>El resto del átomo posee la mayor parte de la masa del mismo y tiene carga positiva.</a:t>
            </a:r>
          </a:p>
          <a:p>
            <a:pPr>
              <a:buFontTx/>
              <a:buChar char="-"/>
            </a:pPr>
            <a:r>
              <a:rPr lang="es-ES_tradnl" dirty="0" smtClean="0">
                <a:latin typeface="Comic Sans MS" pitchFamily="66" charset="0"/>
              </a:rPr>
              <a:t>Como el átomo es eléctricamente neutro, hay que suponer que el número de cargas eléctricas negativas (electrones) es igual que le número de cargas positivas ( protones), ya que el valor absoluto de la carga del electrón y de la  del protón es el mismo.</a:t>
            </a:r>
            <a:endParaRPr lang="es-ES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3600" dirty="0" smtClean="0">
                <a:latin typeface="Comic Sans MS" pitchFamily="66" charset="0"/>
              </a:rPr>
              <a:t>El modelo atómico de </a:t>
            </a:r>
            <a:r>
              <a:rPr lang="es-ES_tradnl" sz="3600" dirty="0" err="1" smtClean="0">
                <a:latin typeface="Comic Sans MS" pitchFamily="66" charset="0"/>
              </a:rPr>
              <a:t>Thomson</a:t>
            </a:r>
            <a:r>
              <a:rPr lang="es-ES_tradnl" sz="3600" dirty="0" smtClean="0">
                <a:latin typeface="Comic Sans MS" pitchFamily="66" charset="0"/>
              </a:rPr>
              <a:t> </a:t>
            </a:r>
            <a:endParaRPr lang="es-ES" sz="3600" dirty="0">
              <a:latin typeface="Comic Sans MS" pitchFamily="66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s-ES_tradnl" dirty="0" smtClean="0">
                <a:latin typeface="Comic Sans MS" pitchFamily="66" charset="0"/>
              </a:rPr>
              <a:t>J. J. </a:t>
            </a:r>
            <a:r>
              <a:rPr lang="es-ES_tradnl" dirty="0" err="1" smtClean="0">
                <a:latin typeface="Comic Sans MS" pitchFamily="66" charset="0"/>
              </a:rPr>
              <a:t>Thomson</a:t>
            </a:r>
            <a:r>
              <a:rPr lang="es-ES_tradnl" dirty="0" smtClean="0">
                <a:latin typeface="Comic Sans MS" pitchFamily="66" charset="0"/>
              </a:rPr>
              <a:t> supuso, que en 1904, que la mayor parte del átomo correspondía a la carga positiva, que, por tanto, debía ocupar la mayor parte del volumen atómico</a:t>
            </a:r>
            <a:r>
              <a:rPr lang="es-ES_tradnl" dirty="0" smtClean="0">
                <a:latin typeface="Comic Sans MS" pitchFamily="66" charset="0"/>
              </a:rPr>
              <a:t>.      </a:t>
            </a:r>
          </a:p>
          <a:p>
            <a:pPr>
              <a:buNone/>
            </a:pPr>
            <a:r>
              <a:rPr lang="es-ES" sz="2400" dirty="0" smtClean="0">
                <a:latin typeface="Comic Sans MS" pitchFamily="66" charset="0"/>
              </a:rPr>
              <a:t>Veamos </a:t>
            </a:r>
            <a:r>
              <a:rPr lang="es-ES" sz="2400" dirty="0" smtClean="0">
                <a:latin typeface="Comic Sans MS" pitchFamily="66" charset="0"/>
              </a:rPr>
              <a:t>el modelo de una forma            </a:t>
            </a:r>
            <a:r>
              <a:rPr lang="es-ES" sz="2400" dirty="0" smtClean="0">
                <a:latin typeface="Comic Sans MS" pitchFamily="66" charset="0"/>
              </a:rPr>
              <a:t> </a:t>
            </a:r>
          </a:p>
          <a:p>
            <a:pPr>
              <a:buNone/>
            </a:pPr>
            <a:r>
              <a:rPr lang="es-ES" sz="2400" dirty="0" smtClean="0">
                <a:latin typeface="Comic Sans MS" pitchFamily="66" charset="0"/>
              </a:rPr>
              <a:t>simple</a:t>
            </a:r>
            <a:r>
              <a:rPr lang="es-ES" sz="2400" dirty="0" smtClean="0">
                <a:latin typeface="Comic Sans MS" pitchFamily="66" charset="0"/>
              </a:rPr>
              <a:t>, el </a:t>
            </a:r>
            <a:r>
              <a:rPr lang="es-ES" sz="2400" b="1" dirty="0" smtClean="0">
                <a:latin typeface="Comic Sans MS" pitchFamily="66" charset="0"/>
              </a:rPr>
              <a:t>modelo de </a:t>
            </a:r>
            <a:r>
              <a:rPr lang="es-ES" sz="2400" b="1" dirty="0" err="1" smtClean="0">
                <a:latin typeface="Comic Sans MS" pitchFamily="66" charset="0"/>
              </a:rPr>
              <a:t>Thomson</a:t>
            </a:r>
            <a:endParaRPr lang="es-ES" sz="2400" b="1" dirty="0" smtClean="0">
              <a:latin typeface="Comic Sans MS" pitchFamily="66" charset="0"/>
            </a:endParaRPr>
          </a:p>
          <a:p>
            <a:pPr>
              <a:buNone/>
            </a:pPr>
            <a:r>
              <a:rPr lang="es-ES" sz="2400" dirty="0" smtClean="0">
                <a:latin typeface="Comic Sans MS" pitchFamily="66" charset="0"/>
              </a:rPr>
              <a:t>parecido </a:t>
            </a:r>
            <a:r>
              <a:rPr lang="es-ES" sz="2400" dirty="0" smtClean="0">
                <a:latin typeface="Comic Sans MS" pitchFamily="66" charset="0"/>
              </a:rPr>
              <a:t>a un </a:t>
            </a:r>
            <a:r>
              <a:rPr lang="es-ES" sz="2400" dirty="0" smtClean="0">
                <a:latin typeface="Comic Sans MS" pitchFamily="66" charset="0"/>
              </a:rPr>
              <a:t>pastel </a:t>
            </a:r>
            <a:r>
              <a:rPr lang="es-ES" sz="2400" dirty="0" smtClean="0">
                <a:latin typeface="Comic Sans MS" pitchFamily="66" charset="0"/>
              </a:rPr>
              <a:t>de Frutas</a:t>
            </a:r>
            <a:r>
              <a:rPr lang="es-ES" sz="2400" dirty="0" smtClean="0">
                <a:latin typeface="Comic Sans MS" pitchFamily="66" charset="0"/>
              </a:rPr>
              <a:t>:</a:t>
            </a:r>
          </a:p>
          <a:p>
            <a:pPr>
              <a:buNone/>
            </a:pPr>
            <a:r>
              <a:rPr lang="es-ES" sz="2400" dirty="0" smtClean="0">
                <a:latin typeface="Comic Sans MS" pitchFamily="66" charset="0"/>
              </a:rPr>
              <a:t> </a:t>
            </a:r>
            <a:r>
              <a:rPr lang="es-ES" sz="2400" dirty="0" smtClean="0">
                <a:latin typeface="Comic Sans MS" pitchFamily="66" charset="0"/>
              </a:rPr>
              <a:t>los electrones </a:t>
            </a:r>
            <a:r>
              <a:rPr lang="es-ES" sz="2400" dirty="0" smtClean="0">
                <a:latin typeface="Comic Sans MS" pitchFamily="66" charset="0"/>
              </a:rPr>
              <a:t>estaban </a:t>
            </a:r>
          </a:p>
          <a:p>
            <a:pPr>
              <a:buNone/>
            </a:pPr>
            <a:r>
              <a:rPr lang="es-ES" sz="2400" dirty="0" smtClean="0">
                <a:latin typeface="Comic Sans MS" pitchFamily="66" charset="0"/>
              </a:rPr>
              <a:t>incrustados </a:t>
            </a:r>
            <a:r>
              <a:rPr lang="es-ES" sz="2400" dirty="0" smtClean="0">
                <a:latin typeface="Comic Sans MS" pitchFamily="66" charset="0"/>
              </a:rPr>
              <a:t>en una masa 			</a:t>
            </a:r>
            <a:endParaRPr lang="es-ES" sz="24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es-ES" sz="2400" dirty="0" smtClean="0">
                <a:latin typeface="Comic Sans MS" pitchFamily="66" charset="0"/>
              </a:rPr>
              <a:t>esférica </a:t>
            </a:r>
            <a:r>
              <a:rPr lang="es-ES" sz="2400" dirty="0" smtClean="0">
                <a:latin typeface="Comic Sans MS" pitchFamily="66" charset="0"/>
              </a:rPr>
              <a:t>de carga </a:t>
            </a:r>
            <a:r>
              <a:rPr lang="es-ES" sz="2400" dirty="0" smtClean="0">
                <a:latin typeface="Comic Sans MS" pitchFamily="66" charset="0"/>
              </a:rPr>
              <a:t>positiva.</a:t>
            </a:r>
            <a:endParaRPr lang="es-ES" sz="2400" dirty="0" smtClean="0">
              <a:latin typeface="Comic Sans MS" pitchFamily="66" charset="0"/>
            </a:endParaRPr>
          </a:p>
          <a:p>
            <a:pPr algn="r">
              <a:buNone/>
            </a:pPr>
            <a:r>
              <a:rPr lang="es-ES_tradnl" sz="2400" dirty="0" smtClean="0">
                <a:latin typeface="Comic Sans MS" pitchFamily="66" charset="0"/>
              </a:rPr>
              <a:t>                                        </a:t>
            </a:r>
            <a:endParaRPr lang="es-ES" sz="2400" dirty="0">
              <a:latin typeface="Comic Sans MS" pitchFamily="66" charset="0"/>
            </a:endParaRPr>
          </a:p>
        </p:txBody>
      </p:sp>
      <p:pic>
        <p:nvPicPr>
          <p:cNvPr id="2050" name="Picture 2" descr="http://i881.photobucket.com/albums/ac19/deretratos/quimica_001_01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2996952"/>
            <a:ext cx="3200400" cy="3076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La formación de iones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s-ES_tradnl" dirty="0" smtClean="0"/>
              <a:t> </a:t>
            </a:r>
          </a:p>
          <a:p>
            <a:pPr>
              <a:buNone/>
            </a:pPr>
            <a:r>
              <a:rPr lang="es-ES_tradnl" sz="2400" dirty="0" smtClean="0">
                <a:latin typeface="Comic Sans MS" pitchFamily="66" charset="0"/>
              </a:rPr>
              <a:t>Un ión es un átomo que ha ganado o perdido uno o más electrones.</a:t>
            </a:r>
          </a:p>
          <a:p>
            <a:pPr>
              <a:buNone/>
            </a:pPr>
            <a:endParaRPr lang="es-ES_tradnl" sz="24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es-ES_tradnl" sz="2400" dirty="0" smtClean="0">
                <a:latin typeface="Comic Sans MS" pitchFamily="66" charset="0"/>
              </a:rPr>
              <a:t>Si un átomo pierde uno o más  electrones, adquiere carga neta positiva y se convierte en un catión.</a:t>
            </a:r>
          </a:p>
          <a:p>
            <a:pPr>
              <a:buNone/>
            </a:pPr>
            <a:endParaRPr lang="es-ES_tradnl" sz="24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es-ES_tradnl" sz="2400" dirty="0" smtClean="0">
                <a:latin typeface="Comic Sans MS" pitchFamily="66" charset="0"/>
              </a:rPr>
              <a:t>Si un átomo gana uno o más electrones, adquiere carga neta negativa y se denomina anión.</a:t>
            </a:r>
            <a:endParaRPr lang="es-ES" sz="24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El modelo atómico de </a:t>
            </a:r>
            <a:r>
              <a:rPr lang="es-ES_tradnl" dirty="0" err="1" smtClean="0"/>
              <a:t>Rutherford</a:t>
            </a:r>
            <a:endParaRPr lang="es-ES" dirty="0"/>
          </a:p>
        </p:txBody>
      </p:sp>
      <p:pic>
        <p:nvPicPr>
          <p:cNvPr id="4" name="3 Marcador de contenido" descr="http://upload.wikimedia.org/wikipedia/commons/thumb/9/92/Rutherford_atom.svg/300px-Rutherford_atom.svg.pn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2492896"/>
            <a:ext cx="2857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323528" y="1844824"/>
            <a:ext cx="82809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 smtClean="0">
                <a:latin typeface="Comic Sans MS" pitchFamily="66" charset="0"/>
              </a:rPr>
              <a:t>Rutherford</a:t>
            </a:r>
            <a:r>
              <a:rPr lang="es-ES_tradnl" dirty="0" smtClean="0">
                <a:latin typeface="Comic Sans MS" pitchFamily="66" charset="0"/>
              </a:rPr>
              <a:t> supuso que en el núcleo tenía que existir otro tipo de partículas subatómicas y que bautizó como neutrón.</a:t>
            </a:r>
          </a:p>
          <a:p>
            <a:r>
              <a:rPr lang="es-ES_tradnl" u="sng" dirty="0" smtClean="0">
                <a:latin typeface="Comic Sans MS" pitchFamily="66" charset="0"/>
              </a:rPr>
              <a:t>ESTRUCTURA DEL ÁTOMO NUCLEAR</a:t>
            </a:r>
          </a:p>
          <a:p>
            <a:pPr>
              <a:buFontTx/>
              <a:buChar char="-"/>
            </a:pPr>
            <a:r>
              <a:rPr lang="es-ES_tradnl" dirty="0" smtClean="0">
                <a:latin typeface="Comic Sans MS" pitchFamily="66" charset="0"/>
              </a:rPr>
              <a:t>El átomo tiene un núcleo central en el que está </a:t>
            </a:r>
          </a:p>
          <a:p>
            <a:r>
              <a:rPr lang="es-ES_tradnl" dirty="0" smtClean="0">
                <a:latin typeface="Comic Sans MS" pitchFamily="66" charset="0"/>
              </a:rPr>
              <a:t>c</a:t>
            </a:r>
            <a:r>
              <a:rPr lang="es-ES_tradnl" dirty="0" smtClean="0">
                <a:latin typeface="Comic Sans MS" pitchFamily="66" charset="0"/>
              </a:rPr>
              <a:t>oncentrada prácticamente toda su masa, aportada </a:t>
            </a:r>
          </a:p>
          <a:p>
            <a:r>
              <a:rPr lang="es-ES_tradnl" dirty="0" smtClean="0">
                <a:latin typeface="Comic Sans MS" pitchFamily="66" charset="0"/>
              </a:rPr>
              <a:t>p</a:t>
            </a:r>
            <a:r>
              <a:rPr lang="es-ES_tradnl" dirty="0" smtClean="0">
                <a:latin typeface="Comic Sans MS" pitchFamily="66" charset="0"/>
              </a:rPr>
              <a:t>or los protones y los neutrones.</a:t>
            </a:r>
          </a:p>
          <a:p>
            <a:pPr>
              <a:buFontTx/>
              <a:buChar char="-"/>
            </a:pPr>
            <a:r>
              <a:rPr lang="es-ES_tradnl" dirty="0" smtClean="0">
                <a:latin typeface="Comic Sans MS" pitchFamily="66" charset="0"/>
              </a:rPr>
              <a:t>La carga positiva de los protones se compensa con</a:t>
            </a:r>
          </a:p>
          <a:p>
            <a:r>
              <a:rPr lang="es-ES_tradnl" dirty="0" smtClean="0">
                <a:latin typeface="Comic Sans MS" pitchFamily="66" charset="0"/>
              </a:rPr>
              <a:t>la carga negativa de los electrones, que se hallan </a:t>
            </a:r>
          </a:p>
          <a:p>
            <a:r>
              <a:rPr lang="es-ES_tradnl" dirty="0" smtClean="0">
                <a:latin typeface="Comic Sans MS" pitchFamily="66" charset="0"/>
              </a:rPr>
              <a:t>f</a:t>
            </a:r>
            <a:r>
              <a:rPr lang="es-ES_tradnl" dirty="0" smtClean="0">
                <a:latin typeface="Comic Sans MS" pitchFamily="66" charset="0"/>
              </a:rPr>
              <a:t>uera del  núcleo. Así, el átomo es eléctricamente</a:t>
            </a:r>
          </a:p>
          <a:p>
            <a:r>
              <a:rPr lang="es-ES_tradnl" dirty="0" smtClean="0">
                <a:latin typeface="Comic Sans MS" pitchFamily="66" charset="0"/>
              </a:rPr>
              <a:t>n</a:t>
            </a:r>
            <a:r>
              <a:rPr lang="es-ES_tradnl" dirty="0" smtClean="0">
                <a:latin typeface="Comic Sans MS" pitchFamily="66" charset="0"/>
              </a:rPr>
              <a:t>eutro.</a:t>
            </a:r>
          </a:p>
          <a:p>
            <a:pPr>
              <a:buFontTx/>
              <a:buChar char="-"/>
            </a:pPr>
            <a:r>
              <a:rPr lang="es-ES_tradnl" dirty="0" smtClean="0">
                <a:latin typeface="Comic Sans MS" pitchFamily="66" charset="0"/>
              </a:rPr>
              <a:t>El núcleo contiene, por tanto, protones en un </a:t>
            </a:r>
          </a:p>
          <a:p>
            <a:r>
              <a:rPr lang="es-ES_tradnl" dirty="0" smtClean="0">
                <a:latin typeface="Comic Sans MS" pitchFamily="66" charset="0"/>
              </a:rPr>
              <a:t>n</a:t>
            </a:r>
            <a:r>
              <a:rPr lang="es-ES_tradnl" dirty="0" smtClean="0">
                <a:latin typeface="Comic Sans MS" pitchFamily="66" charset="0"/>
              </a:rPr>
              <a:t>úmero igual al de electrones.</a:t>
            </a:r>
          </a:p>
          <a:p>
            <a:pPr>
              <a:buFontTx/>
              <a:buChar char="-"/>
            </a:pPr>
            <a:r>
              <a:rPr lang="es-ES_tradnl" dirty="0" smtClean="0">
                <a:latin typeface="Comic Sans MS" pitchFamily="66" charset="0"/>
              </a:rPr>
              <a:t>Los electrones giran a mucha velocidad en torno</a:t>
            </a:r>
          </a:p>
          <a:p>
            <a:r>
              <a:rPr lang="es-ES_tradnl" dirty="0" smtClean="0">
                <a:latin typeface="Comic Sans MS" pitchFamily="66" charset="0"/>
              </a:rPr>
              <a:t>a</a:t>
            </a:r>
            <a:r>
              <a:rPr lang="es-ES_tradnl" dirty="0" smtClean="0">
                <a:latin typeface="Comic Sans MS" pitchFamily="66" charset="0"/>
              </a:rPr>
              <a:t>l  núcleo y están separados de este por una gran</a:t>
            </a:r>
          </a:p>
          <a:p>
            <a:r>
              <a:rPr lang="es-ES_tradnl" dirty="0" smtClean="0">
                <a:latin typeface="Comic Sans MS" pitchFamily="66" charset="0"/>
              </a:rPr>
              <a:t>d</a:t>
            </a:r>
            <a:r>
              <a:rPr lang="es-ES_tradnl" dirty="0" smtClean="0">
                <a:latin typeface="Comic Sans MS" pitchFamily="66" charset="0"/>
              </a:rPr>
              <a:t>istancia.</a:t>
            </a:r>
          </a:p>
          <a:p>
            <a:r>
              <a:rPr lang="es-ES_tradnl" dirty="0" smtClean="0">
                <a:latin typeface="Comic Sans MS" pitchFamily="66" charset="0"/>
              </a:rPr>
              <a:t> </a:t>
            </a:r>
            <a:endParaRPr lang="es-ES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90728" cy="1040160"/>
          </a:xfrm>
        </p:spPr>
        <p:txBody>
          <a:bodyPr>
            <a:normAutofit fontScale="90000"/>
          </a:bodyPr>
          <a:lstStyle/>
          <a:p>
            <a:r>
              <a:rPr lang="es-ES_tradnl" dirty="0" smtClean="0">
                <a:latin typeface="Comic Sans MS" pitchFamily="66" charset="0"/>
              </a:rPr>
              <a:t>Modificaciones al modelo de </a:t>
            </a:r>
            <a:r>
              <a:rPr lang="es-ES_tradnl" dirty="0" err="1" smtClean="0">
                <a:latin typeface="Comic Sans MS" pitchFamily="66" charset="0"/>
              </a:rPr>
              <a:t>Rutherford</a:t>
            </a:r>
            <a:r>
              <a:rPr lang="es-ES_tradnl" dirty="0" smtClean="0">
                <a:latin typeface="Comic Sans MS" pitchFamily="66" charset="0"/>
              </a:rPr>
              <a:t/>
            </a:r>
            <a:br>
              <a:rPr lang="es-ES_tradnl" dirty="0" smtClean="0">
                <a:latin typeface="Comic Sans MS" pitchFamily="66" charset="0"/>
              </a:rPr>
            </a:br>
            <a:r>
              <a:rPr lang="es-ES_tradnl" dirty="0" smtClean="0">
                <a:latin typeface="Comic Sans MS" pitchFamily="66" charset="0"/>
              </a:rPr>
              <a:t>El modelo de </a:t>
            </a:r>
            <a:r>
              <a:rPr lang="es-ES_tradnl" dirty="0" err="1" smtClean="0">
                <a:latin typeface="Comic Sans MS" pitchFamily="66" charset="0"/>
              </a:rPr>
              <a:t>Bohr</a:t>
            </a:r>
            <a:endParaRPr lang="es-ES" dirty="0">
              <a:latin typeface="Comic Sans MS" pitchFamily="66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01752" y="1628800"/>
            <a:ext cx="8503920" cy="4470248"/>
          </a:xfrm>
        </p:spPr>
        <p:txBody>
          <a:bodyPr>
            <a:normAutofit fontScale="92500" lnSpcReduction="20000"/>
          </a:bodyPr>
          <a:lstStyle/>
          <a:p>
            <a:pPr>
              <a:buFontTx/>
              <a:buChar char="-"/>
            </a:pPr>
            <a:r>
              <a:rPr lang="es-ES_tradnl" sz="2400" dirty="0" smtClean="0">
                <a:latin typeface="Comic Sans MS" pitchFamily="66" charset="0"/>
              </a:rPr>
              <a:t>El electrón solo se mueve en unas órbitas circulares “permitidas” ( estables) en las que no se emite energía. El electrón tiene en cada órbita una determinada energía, que es tanto mayor cuanto más alejada esté la orbita del núcleo.</a:t>
            </a:r>
          </a:p>
          <a:p>
            <a:pPr>
              <a:buFontTx/>
              <a:buChar char="-"/>
            </a:pPr>
            <a:r>
              <a:rPr lang="es-ES_tradnl" sz="2400" dirty="0" smtClean="0">
                <a:latin typeface="Comic Sans MS" pitchFamily="66" charset="0"/>
              </a:rPr>
              <a:t>La emisión de energía se produce cuando un electrón salta desde un estado inicial de mayor energía hasta otro de menor energía.</a:t>
            </a:r>
          </a:p>
          <a:p>
            <a:pPr algn="ctr">
              <a:buNone/>
            </a:pPr>
            <a:r>
              <a:rPr lang="es-ES_tradnl" sz="2400" u="sng" dirty="0" smtClean="0">
                <a:latin typeface="Comic Sans MS" pitchFamily="66" charset="0"/>
              </a:rPr>
              <a:t>LA DISTRIBUCIÓN DE ELECTRONES </a:t>
            </a:r>
          </a:p>
          <a:p>
            <a:pPr algn="just">
              <a:buNone/>
            </a:pPr>
            <a:r>
              <a:rPr lang="es-ES_tradnl" sz="2400" dirty="0" smtClean="0">
                <a:latin typeface="Comic Sans MS" pitchFamily="66" charset="0"/>
              </a:rPr>
              <a:t>Alrededor  del núcleo hay capas. </a:t>
            </a:r>
          </a:p>
          <a:p>
            <a:pPr algn="just">
              <a:buNone/>
            </a:pPr>
            <a:r>
              <a:rPr lang="es-ES_tradnl" sz="2400" dirty="0" smtClean="0">
                <a:latin typeface="Comic Sans MS" pitchFamily="66" charset="0"/>
              </a:rPr>
              <a:t>- La primera más cercana al núcleo: 2 electrones.</a:t>
            </a:r>
          </a:p>
          <a:p>
            <a:pPr algn="just">
              <a:buNone/>
            </a:pPr>
            <a:r>
              <a:rPr lang="es-ES_tradnl" sz="2400" dirty="0" smtClean="0">
                <a:latin typeface="Comic Sans MS" pitchFamily="66" charset="0"/>
              </a:rPr>
              <a:t>- La segunda: 8 electrones</a:t>
            </a:r>
          </a:p>
          <a:p>
            <a:pPr algn="just">
              <a:buNone/>
            </a:pPr>
            <a:r>
              <a:rPr lang="es-ES_tradnl" sz="2400" dirty="0" smtClean="0">
                <a:latin typeface="Comic Sans MS" pitchFamily="66" charset="0"/>
              </a:rPr>
              <a:t>- La tercera: 18 electrones</a:t>
            </a:r>
          </a:p>
          <a:p>
            <a:pPr algn="just">
              <a:buNone/>
            </a:pPr>
            <a:r>
              <a:rPr lang="es-ES_tradnl" sz="2400" dirty="0" smtClean="0">
                <a:latin typeface="Comic Sans MS" pitchFamily="66" charset="0"/>
              </a:rPr>
              <a:t>- La cuarta: 32 electrones.</a:t>
            </a:r>
            <a:endParaRPr lang="es-ES" sz="24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221</TotalTime>
  <Words>737</Words>
  <Application>Microsoft Office PowerPoint</Application>
  <PresentationFormat>Presentación en pantalla (4:3)</PresentationFormat>
  <Paragraphs>95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Civil</vt:lpstr>
      <vt:lpstr>ESTRUCTURA ATÓMICA </vt:lpstr>
      <vt:lpstr>Materia y electricidad</vt:lpstr>
      <vt:lpstr>Electrización por frotamiento</vt:lpstr>
      <vt:lpstr>Electrización por contacto</vt:lpstr>
      <vt:lpstr>Electrización por inducción o influencia</vt:lpstr>
      <vt:lpstr>La carga eléctrica</vt:lpstr>
      <vt:lpstr>         Fuerzas entre cargas eléctricas. Ley de Coulomb </vt:lpstr>
      <vt:lpstr>Expresión matemática de la ley de Coulomb</vt:lpstr>
      <vt:lpstr>El átomo es divisible</vt:lpstr>
      <vt:lpstr>Modelos atómicos</vt:lpstr>
      <vt:lpstr>El modelo atómico de Thomson </vt:lpstr>
      <vt:lpstr>La formación de iones</vt:lpstr>
      <vt:lpstr>El modelo atómico de Rutherford</vt:lpstr>
      <vt:lpstr>Modificaciones al modelo de Rutherford El modelo de Bohr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ESTRUCTURA ATÓMICA </dc:title>
  <dc:creator>alex</dc:creator>
  <cp:lastModifiedBy>alex</cp:lastModifiedBy>
  <cp:revision>15</cp:revision>
  <dcterms:created xsi:type="dcterms:W3CDTF">2014-05-12T16:12:42Z</dcterms:created>
  <dcterms:modified xsi:type="dcterms:W3CDTF">2014-05-13T20:11:08Z</dcterms:modified>
</cp:coreProperties>
</file>